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7" r:id="rId2"/>
    <p:sldId id="328" r:id="rId3"/>
    <p:sldId id="329" r:id="rId4"/>
    <p:sldId id="271" r:id="rId5"/>
    <p:sldId id="270" r:id="rId6"/>
    <p:sldId id="359" r:id="rId7"/>
    <p:sldId id="323" r:id="rId8"/>
    <p:sldId id="347" r:id="rId9"/>
    <p:sldId id="279" r:id="rId10"/>
    <p:sldId id="357" r:id="rId11"/>
    <p:sldId id="285" r:id="rId12"/>
    <p:sldId id="286" r:id="rId13"/>
    <p:sldId id="287" r:id="rId14"/>
    <p:sldId id="336" r:id="rId15"/>
    <p:sldId id="308" r:id="rId16"/>
    <p:sldId id="310" r:id="rId17"/>
    <p:sldId id="311" r:id="rId18"/>
    <p:sldId id="312" r:id="rId19"/>
    <p:sldId id="316" r:id="rId20"/>
    <p:sldId id="317" r:id="rId21"/>
    <p:sldId id="318" r:id="rId22"/>
    <p:sldId id="319" r:id="rId23"/>
    <p:sldId id="321" r:id="rId24"/>
    <p:sldId id="315" r:id="rId25"/>
    <p:sldId id="354" r:id="rId26"/>
    <p:sldId id="324" r:id="rId27"/>
    <p:sldId id="325" r:id="rId28"/>
    <p:sldId id="344" r:id="rId29"/>
    <p:sldId id="348" r:id="rId30"/>
    <p:sldId id="345" r:id="rId31"/>
    <p:sldId id="351" r:id="rId32"/>
    <p:sldId id="343" r:id="rId33"/>
    <p:sldId id="35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968" autoAdjust="0"/>
    <p:restoredTop sz="86410"/>
  </p:normalViewPr>
  <p:slideViewPr>
    <p:cSldViewPr snapToGrid="0">
      <p:cViewPr>
        <p:scale>
          <a:sx n="75" d="100"/>
          <a:sy n="75" d="100"/>
        </p:scale>
        <p:origin x="-187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10" d="100"/>
          <a:sy n="110" d="100"/>
        </p:scale>
        <p:origin x="-1668" y="165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lfiles03\ALICE\Analysis\Magnets\Pre-booster%20ambient%20fiel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lfiles03\ALICE\Analysis\Magnets\Pre-booster%20ambient%20fiel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files03\ALICE\Analysis\Magnets\Pre-booster%20ambient%20fiel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layout/>
      <c:spPr>
        <a:noFill/>
        <a:ln w="25400">
          <a:noFill/>
        </a:ln>
      </c:spPr>
      <c:txPr>
        <a:bodyPr/>
        <a:lstStyle/>
        <a:p>
          <a:pPr>
            <a:defRPr sz="1800" b="1" i="0" u="none" strike="noStrike" baseline="0">
              <a:solidFill>
                <a:srgbClr val="000000"/>
              </a:solidFill>
              <a:latin typeface="Calibri"/>
              <a:ea typeface="Calibri"/>
              <a:cs typeface="Calibri"/>
            </a:defRPr>
          </a:pPr>
          <a:endParaRPr lang="en-US"/>
        </a:p>
      </c:txPr>
    </c:title>
    <c:plotArea>
      <c:layout>
        <c:manualLayout>
          <c:layoutTarget val="inner"/>
          <c:xMode val="edge"/>
          <c:yMode val="edge"/>
          <c:x val="0.12417445261830509"/>
          <c:y val="5.2805450718887724E-2"/>
          <c:w val="0.82694901424531086"/>
          <c:h val="0.86138891485185531"/>
        </c:manualLayout>
      </c:layout>
      <c:scatterChart>
        <c:scatterStyle val="lineMarker"/>
        <c:ser>
          <c:idx val="0"/>
          <c:order val="0"/>
          <c:tx>
            <c:strRef>
              <c:f>Data!$O$2</c:f>
              <c:strCache>
                <c:ptCount val="1"/>
                <c:pt idx="0">
                  <c:v>x</c:v>
                </c:pt>
              </c:strCache>
            </c:strRef>
          </c:tx>
          <c:spPr>
            <a:ln>
              <a:solidFill>
                <a:srgbClr val="FF0000"/>
              </a:solidFill>
            </a:ln>
          </c:spPr>
          <c:marker>
            <c:symbol val="none"/>
          </c:marker>
          <c:errBars>
            <c:errDir val="x"/>
            <c:errBarType val="both"/>
            <c:errValType val="fixedVal"/>
            <c:val val="1"/>
            <c:spPr>
              <a:ln w="3175">
                <a:solidFill>
                  <a:srgbClr val="000000"/>
                </a:solidFill>
                <a:prstDash val="solid"/>
              </a:ln>
            </c:spPr>
          </c:errBars>
          <c:errBars>
            <c:errDir val="y"/>
            <c:errBarType val="both"/>
            <c:errValType val="cust"/>
            <c:plus>
              <c:numRef>
                <c:f>Data!$R$4:$R$10</c:f>
                <c:numCache>
                  <c:formatCode>General</c:formatCode>
                  <c:ptCount val="7"/>
                  <c:pt idx="0">
                    <c:v>2.9297326385411618E-2</c:v>
                  </c:pt>
                  <c:pt idx="1">
                    <c:v>5.4390562906935905E-2</c:v>
                  </c:pt>
                  <c:pt idx="2">
                    <c:v>3.1754264805429464E-2</c:v>
                  </c:pt>
                  <c:pt idx="3">
                    <c:v>1.3228756555322961E-2</c:v>
                  </c:pt>
                  <c:pt idx="4">
                    <c:v>3.0138568866708546E-2</c:v>
                  </c:pt>
                  <c:pt idx="5">
                    <c:v>1.4999999999999998E-2</c:v>
                  </c:pt>
                  <c:pt idx="6">
                    <c:v>1.5275252316519482E-2</c:v>
                  </c:pt>
                </c:numCache>
              </c:numRef>
            </c:plus>
            <c:minus>
              <c:numRef>
                <c:f>Data!$R$4:$R$10</c:f>
                <c:numCache>
                  <c:formatCode>General</c:formatCode>
                  <c:ptCount val="7"/>
                  <c:pt idx="0">
                    <c:v>2.9297326385411618E-2</c:v>
                  </c:pt>
                  <c:pt idx="1">
                    <c:v>5.4390562906935905E-2</c:v>
                  </c:pt>
                  <c:pt idx="2">
                    <c:v>3.1754264805429464E-2</c:v>
                  </c:pt>
                  <c:pt idx="3">
                    <c:v>1.3228756555322961E-2</c:v>
                  </c:pt>
                  <c:pt idx="4">
                    <c:v>3.0138568866708546E-2</c:v>
                  </c:pt>
                  <c:pt idx="5">
                    <c:v>1.4999999999999998E-2</c:v>
                  </c:pt>
                  <c:pt idx="6">
                    <c:v>1.5275252316519482E-2</c:v>
                  </c:pt>
                </c:numCache>
              </c:numRef>
            </c:minus>
            <c:spPr>
              <a:ln w="3175">
                <a:solidFill>
                  <a:srgbClr val="000000"/>
                </a:solidFill>
                <a:prstDash val="solid"/>
              </a:ln>
            </c:spPr>
          </c:errBars>
          <c:xVal>
            <c:numRef>
              <c:f>Data!$B$4:$B$10</c:f>
              <c:numCache>
                <c:formatCode>0</c:formatCode>
                <c:ptCount val="7"/>
                <c:pt idx="0">
                  <c:v>421.61</c:v>
                </c:pt>
                <c:pt idx="1">
                  <c:v>801.1611999999991</c:v>
                </c:pt>
                <c:pt idx="2">
                  <c:v>1043.4280000000001</c:v>
                </c:pt>
                <c:pt idx="3">
                  <c:v>1260.5911999999998</c:v>
                </c:pt>
                <c:pt idx="4">
                  <c:v>1592.5207</c:v>
                </c:pt>
                <c:pt idx="5">
                  <c:v>1756.3392999999999</c:v>
                </c:pt>
                <c:pt idx="6">
                  <c:v>1921.3569999999997</c:v>
                </c:pt>
              </c:numCache>
            </c:numRef>
          </c:xVal>
          <c:yVal>
            <c:numRef>
              <c:f>Data!$O$4:$O$10</c:f>
              <c:numCache>
                <c:formatCode>0.000</c:formatCode>
                <c:ptCount val="7"/>
                <c:pt idx="0">
                  <c:v>-1.8333333333333361E-2</c:v>
                </c:pt>
                <c:pt idx="1">
                  <c:v>-3.2500000000000043E-2</c:v>
                </c:pt>
                <c:pt idx="2">
                  <c:v>-1.2499999999999992E-2</c:v>
                </c:pt>
                <c:pt idx="3">
                  <c:v>7.5000000000000119E-3</c:v>
                </c:pt>
                <c:pt idx="4">
                  <c:v>6.6666666666666758E-3</c:v>
                </c:pt>
                <c:pt idx="5">
                  <c:v>5.0000000000000062E-3</c:v>
                </c:pt>
                <c:pt idx="6">
                  <c:v>8.3333333333333523E-3</c:v>
                </c:pt>
              </c:numCache>
            </c:numRef>
          </c:yVal>
        </c:ser>
        <c:axId val="50618368"/>
        <c:axId val="50619904"/>
      </c:scatterChart>
      <c:valAx>
        <c:axId val="50618368"/>
        <c:scaling>
          <c:orientation val="minMax"/>
          <c:max val="2000"/>
        </c:scaling>
        <c:axPos val="b"/>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619904"/>
        <c:crossesAt val="-9"/>
        <c:crossBetween val="midCat"/>
      </c:valAx>
      <c:valAx>
        <c:axId val="50619904"/>
        <c:scaling>
          <c:orientation val="minMax"/>
        </c:scaling>
        <c:axPos val="l"/>
        <c:majorGridlines/>
        <c:numFmt formatCode="0.00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618368"/>
        <c:crosses val="autoZero"/>
        <c:crossBetween val="midCat"/>
      </c:valAx>
      <c:spPr>
        <a:noFill/>
        <a:ln w="25400">
          <a:noFill/>
        </a:ln>
      </c:spPr>
    </c:plotArea>
    <c:legend>
      <c:legendPos val="r"/>
      <c:layout>
        <c:manualLayout>
          <c:xMode val="edge"/>
          <c:yMode val="edge"/>
          <c:x val="0.80581303790514569"/>
          <c:y val="0.15511585804249786"/>
          <c:w val="5.9445156564731712E-2"/>
          <c:h val="7.9208267283421466E-2"/>
        </c:manualLayout>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layout/>
      <c:spPr>
        <a:noFill/>
        <a:ln w="25400">
          <a:noFill/>
        </a:ln>
      </c:spPr>
      <c:txPr>
        <a:bodyPr/>
        <a:lstStyle/>
        <a:p>
          <a:pPr>
            <a:defRPr sz="1800" b="1" i="0" u="none" strike="noStrike" baseline="0">
              <a:solidFill>
                <a:srgbClr val="000000"/>
              </a:solidFill>
              <a:latin typeface="Calibri"/>
              <a:ea typeface="Calibri"/>
              <a:cs typeface="Calibri"/>
            </a:defRPr>
          </a:pPr>
          <a:endParaRPr lang="en-US"/>
        </a:p>
      </c:txPr>
    </c:title>
    <c:plotArea>
      <c:layout>
        <c:manualLayout>
          <c:layoutTarget val="inner"/>
          <c:xMode val="edge"/>
          <c:yMode val="edge"/>
          <c:x val="0.12417445261830509"/>
          <c:y val="5.2805450718887682E-2"/>
          <c:w val="0.82694901424531086"/>
          <c:h val="0.86138891485185531"/>
        </c:manualLayout>
      </c:layout>
      <c:scatterChart>
        <c:scatterStyle val="lineMarker"/>
        <c:ser>
          <c:idx val="1"/>
          <c:order val="0"/>
          <c:tx>
            <c:strRef>
              <c:f>Data!$P$2</c:f>
              <c:strCache>
                <c:ptCount val="1"/>
                <c:pt idx="0">
                  <c:v>y</c:v>
                </c:pt>
              </c:strCache>
            </c:strRef>
          </c:tx>
          <c:spPr>
            <a:ln>
              <a:solidFill>
                <a:srgbClr val="0070C0"/>
              </a:solidFill>
            </a:ln>
          </c:spPr>
          <c:marker>
            <c:symbol val="none"/>
          </c:marker>
          <c:errBars>
            <c:errDir val="x"/>
            <c:errBarType val="both"/>
            <c:errValType val="fixedVal"/>
            <c:val val="1"/>
            <c:spPr>
              <a:ln w="3175">
                <a:solidFill>
                  <a:srgbClr val="000000"/>
                </a:solidFill>
                <a:prstDash val="solid"/>
              </a:ln>
            </c:spPr>
          </c:errBars>
          <c:errBars>
            <c:errDir val="y"/>
            <c:errBarType val="both"/>
            <c:errValType val="cust"/>
            <c:plus>
              <c:numRef>
                <c:f>Data!$T$4:$T$10</c:f>
                <c:numCache>
                  <c:formatCode>General</c:formatCode>
                  <c:ptCount val="7"/>
                  <c:pt idx="0">
                    <c:v>8.6926693253568554E-2</c:v>
                  </c:pt>
                  <c:pt idx="1">
                    <c:v>5.7209410647783003E-2</c:v>
                  </c:pt>
                  <c:pt idx="2">
                    <c:v>1.1086778913041741E-2</c:v>
                  </c:pt>
                  <c:pt idx="3">
                    <c:v>8.1649658092772786E-3</c:v>
                  </c:pt>
                  <c:pt idx="4">
                    <c:v>9.9864491520593623E-2</c:v>
                  </c:pt>
                  <c:pt idx="5">
                    <c:v>6.8495741960115084E-2</c:v>
                  </c:pt>
                  <c:pt idx="6">
                    <c:v>6.4549722436790333E-3</c:v>
                  </c:pt>
                </c:numCache>
              </c:numRef>
            </c:plus>
            <c:minus>
              <c:numRef>
                <c:f>Data!$T$4:$T$10</c:f>
                <c:numCache>
                  <c:formatCode>General</c:formatCode>
                  <c:ptCount val="7"/>
                  <c:pt idx="0">
                    <c:v>8.6926693253568554E-2</c:v>
                  </c:pt>
                  <c:pt idx="1">
                    <c:v>5.7209410647783003E-2</c:v>
                  </c:pt>
                  <c:pt idx="2">
                    <c:v>1.1086778913041741E-2</c:v>
                  </c:pt>
                  <c:pt idx="3">
                    <c:v>8.1649658092772786E-3</c:v>
                  </c:pt>
                  <c:pt idx="4">
                    <c:v>9.9864491520593623E-2</c:v>
                  </c:pt>
                  <c:pt idx="5">
                    <c:v>6.8495741960115084E-2</c:v>
                  </c:pt>
                  <c:pt idx="6">
                    <c:v>6.4549722436790333E-3</c:v>
                  </c:pt>
                </c:numCache>
              </c:numRef>
            </c:minus>
            <c:spPr>
              <a:ln w="3175">
                <a:solidFill>
                  <a:srgbClr val="000000"/>
                </a:solidFill>
                <a:prstDash val="solid"/>
              </a:ln>
            </c:spPr>
          </c:errBars>
          <c:xVal>
            <c:numRef>
              <c:f>Data!$B$4:$B$10</c:f>
              <c:numCache>
                <c:formatCode>0</c:formatCode>
                <c:ptCount val="7"/>
                <c:pt idx="0">
                  <c:v>421.61</c:v>
                </c:pt>
                <c:pt idx="1">
                  <c:v>801.1611999999991</c:v>
                </c:pt>
                <c:pt idx="2">
                  <c:v>1043.4280000000001</c:v>
                </c:pt>
                <c:pt idx="3">
                  <c:v>1260.5911999999998</c:v>
                </c:pt>
                <c:pt idx="4">
                  <c:v>1592.5207</c:v>
                </c:pt>
                <c:pt idx="5">
                  <c:v>1756.3392999999999</c:v>
                </c:pt>
                <c:pt idx="6">
                  <c:v>1921.3569999999997</c:v>
                </c:pt>
              </c:numCache>
            </c:numRef>
          </c:xVal>
          <c:yVal>
            <c:numRef>
              <c:f>Data!$P$4:$P$10</c:f>
              <c:numCache>
                <c:formatCode>0.000</c:formatCode>
                <c:ptCount val="7"/>
                <c:pt idx="0">
                  <c:v>-4.1249999999999939E-2</c:v>
                </c:pt>
                <c:pt idx="1">
                  <c:v>4.0000000000000022E-2</c:v>
                </c:pt>
                <c:pt idx="2">
                  <c:v>-5.0000000000000062E-3</c:v>
                </c:pt>
                <c:pt idx="3">
                  <c:v>3.0000000000000002E-2</c:v>
                </c:pt>
                <c:pt idx="4">
                  <c:v>-1.2499999999999982E-2</c:v>
                </c:pt>
                <c:pt idx="5">
                  <c:v>-1.3750000000000005E-2</c:v>
                </c:pt>
                <c:pt idx="6">
                  <c:v>-3.7500000000000051E-3</c:v>
                </c:pt>
              </c:numCache>
            </c:numRef>
          </c:yVal>
        </c:ser>
        <c:axId val="50755456"/>
        <c:axId val="50756992"/>
      </c:scatterChart>
      <c:valAx>
        <c:axId val="50755456"/>
        <c:scaling>
          <c:orientation val="minMax"/>
          <c:max val="2000"/>
        </c:scaling>
        <c:axPos val="b"/>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756992"/>
        <c:crossesAt val="-9"/>
        <c:crossBetween val="midCat"/>
      </c:valAx>
      <c:valAx>
        <c:axId val="50756992"/>
        <c:scaling>
          <c:orientation val="minMax"/>
        </c:scaling>
        <c:axPos val="l"/>
        <c:majorGridlines/>
        <c:numFmt formatCode="0.00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755456"/>
        <c:crosses val="autoZero"/>
        <c:crossBetween val="midCat"/>
      </c:valAx>
    </c:plotArea>
    <c:legend>
      <c:legendPos val="r"/>
      <c:layout>
        <c:manualLayout>
          <c:xMode val="edge"/>
          <c:yMode val="edge"/>
          <c:x val="0.8044920547722213"/>
          <c:y val="0.15511585804249786"/>
          <c:w val="6.2087122830576554E-2"/>
          <c:h val="0.23762445535892171"/>
        </c:manualLayout>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layout/>
      <c:spPr>
        <a:noFill/>
        <a:ln w="25400">
          <a:noFill/>
        </a:ln>
      </c:spPr>
      <c:txPr>
        <a:bodyPr/>
        <a:lstStyle/>
        <a:p>
          <a:pPr>
            <a:defRPr sz="1800" b="1" i="0" u="none" strike="noStrike" baseline="0">
              <a:solidFill>
                <a:srgbClr val="000000"/>
              </a:solidFill>
              <a:latin typeface="Calibri"/>
              <a:ea typeface="Calibri"/>
              <a:cs typeface="Calibri"/>
            </a:defRPr>
          </a:pPr>
          <a:endParaRPr lang="en-US"/>
        </a:p>
      </c:txPr>
    </c:title>
    <c:plotArea>
      <c:layout>
        <c:manualLayout>
          <c:layoutTarget val="inner"/>
          <c:xMode val="edge"/>
          <c:yMode val="edge"/>
          <c:x val="0.12417445261830509"/>
          <c:y val="5.2805450718887682E-2"/>
          <c:w val="0.82694901424531086"/>
          <c:h val="0.86138891485185531"/>
        </c:manualLayout>
      </c:layout>
      <c:scatterChart>
        <c:scatterStyle val="lineMarker"/>
        <c:ser>
          <c:idx val="2"/>
          <c:order val="0"/>
          <c:tx>
            <c:strRef>
              <c:f>Data!$Q$2</c:f>
              <c:strCache>
                <c:ptCount val="1"/>
                <c:pt idx="0">
                  <c:v>z</c:v>
                </c:pt>
              </c:strCache>
            </c:strRef>
          </c:tx>
          <c:spPr>
            <a:ln>
              <a:solidFill>
                <a:srgbClr val="00B050"/>
              </a:solidFill>
            </a:ln>
          </c:spPr>
          <c:marker>
            <c:symbol val="none"/>
          </c:marker>
          <c:errBars>
            <c:errDir val="x"/>
            <c:errBarType val="both"/>
            <c:errValType val="fixedVal"/>
            <c:val val="1"/>
            <c:spPr>
              <a:ln w="3175">
                <a:solidFill>
                  <a:srgbClr val="000000"/>
                </a:solidFill>
                <a:prstDash val="solid"/>
              </a:ln>
            </c:spPr>
          </c:errBars>
          <c:errBars>
            <c:errDir val="y"/>
            <c:errBarType val="both"/>
            <c:errValType val="cust"/>
            <c:plus>
              <c:numRef>
                <c:f>Data!$S$4:$S$10</c:f>
                <c:numCache>
                  <c:formatCode>General</c:formatCode>
                  <c:ptCount val="7"/>
                  <c:pt idx="0">
                    <c:v>5.9773879468097674E-2</c:v>
                  </c:pt>
                  <c:pt idx="1">
                    <c:v>5.7879184513951125E-2</c:v>
                  </c:pt>
                  <c:pt idx="2">
                    <c:v>1.0801234497346433E-2</c:v>
                  </c:pt>
                  <c:pt idx="3">
                    <c:v>8.1649658092772526E-3</c:v>
                  </c:pt>
                  <c:pt idx="4">
                    <c:v>2.72335577306137E-2</c:v>
                  </c:pt>
                  <c:pt idx="5">
                    <c:v>2.0966242709015238E-2</c:v>
                  </c:pt>
                  <c:pt idx="6">
                    <c:v>8.5391256382996664E-3</c:v>
                  </c:pt>
                </c:numCache>
              </c:numRef>
            </c:plus>
            <c:minus>
              <c:numRef>
                <c:f>Data!$S$4:$S$10</c:f>
                <c:numCache>
                  <c:formatCode>General</c:formatCode>
                  <c:ptCount val="7"/>
                  <c:pt idx="0">
                    <c:v>5.9773879468097674E-2</c:v>
                  </c:pt>
                  <c:pt idx="1">
                    <c:v>5.7879184513951125E-2</c:v>
                  </c:pt>
                  <c:pt idx="2">
                    <c:v>1.0801234497346433E-2</c:v>
                  </c:pt>
                  <c:pt idx="3">
                    <c:v>8.1649658092772526E-3</c:v>
                  </c:pt>
                  <c:pt idx="4">
                    <c:v>2.72335577306137E-2</c:v>
                  </c:pt>
                  <c:pt idx="5">
                    <c:v>2.0966242709015238E-2</c:v>
                  </c:pt>
                  <c:pt idx="6">
                    <c:v>8.5391256382996664E-3</c:v>
                  </c:pt>
                </c:numCache>
              </c:numRef>
            </c:minus>
            <c:spPr>
              <a:ln w="3175">
                <a:solidFill>
                  <a:srgbClr val="000000"/>
                </a:solidFill>
                <a:prstDash val="solid"/>
              </a:ln>
            </c:spPr>
          </c:errBars>
          <c:xVal>
            <c:numRef>
              <c:f>Data!$B$4:$B$10</c:f>
              <c:numCache>
                <c:formatCode>0</c:formatCode>
                <c:ptCount val="7"/>
                <c:pt idx="0">
                  <c:v>421.61</c:v>
                </c:pt>
                <c:pt idx="1">
                  <c:v>801.1611999999991</c:v>
                </c:pt>
                <c:pt idx="2">
                  <c:v>1043.4280000000001</c:v>
                </c:pt>
                <c:pt idx="3">
                  <c:v>1260.5911999999998</c:v>
                </c:pt>
                <c:pt idx="4">
                  <c:v>1592.5207</c:v>
                </c:pt>
                <c:pt idx="5">
                  <c:v>1756.3392999999999</c:v>
                </c:pt>
                <c:pt idx="6">
                  <c:v>1921.3569999999997</c:v>
                </c:pt>
              </c:numCache>
            </c:numRef>
          </c:xVal>
          <c:yVal>
            <c:numRef>
              <c:f>Data!$Q$4:$Q$10</c:f>
              <c:numCache>
                <c:formatCode>0.000</c:formatCode>
                <c:ptCount val="7"/>
                <c:pt idx="0">
                  <c:v>-3.6250000000000011E-2</c:v>
                </c:pt>
                <c:pt idx="1">
                  <c:v>-2.8750000000000005E-2</c:v>
                </c:pt>
                <c:pt idx="2">
                  <c:v>3.6250000000000011E-2</c:v>
                </c:pt>
                <c:pt idx="3">
                  <c:v>-1.4999999999999998E-2</c:v>
                </c:pt>
                <c:pt idx="4">
                  <c:v>4.8750000000000022E-2</c:v>
                </c:pt>
                <c:pt idx="5">
                  <c:v>3.7500000000000006E-2</c:v>
                </c:pt>
                <c:pt idx="6">
                  <c:v>-3.2500000000000001E-2</c:v>
                </c:pt>
              </c:numCache>
            </c:numRef>
          </c:yVal>
        </c:ser>
        <c:axId val="50823168"/>
        <c:axId val="50824704"/>
      </c:scatterChart>
      <c:valAx>
        <c:axId val="50823168"/>
        <c:scaling>
          <c:orientation val="minMax"/>
          <c:max val="2000"/>
        </c:scaling>
        <c:axPos val="b"/>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824704"/>
        <c:crossesAt val="-9"/>
        <c:crossBetween val="midCat"/>
      </c:valAx>
      <c:valAx>
        <c:axId val="50824704"/>
        <c:scaling>
          <c:orientation val="minMax"/>
        </c:scaling>
        <c:axPos val="l"/>
        <c:majorGridlines/>
        <c:numFmt formatCode="0.00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823168"/>
        <c:crosses val="autoZero"/>
        <c:crossBetween val="midCat"/>
      </c:valAx>
    </c:plotArea>
    <c:legend>
      <c:legendPos val="r"/>
      <c:layout>
        <c:manualLayout>
          <c:xMode val="edge"/>
          <c:yMode val="edge"/>
          <c:x val="0.80581293617367744"/>
          <c:y val="0.15511585804249786"/>
          <c:w val="6.2087122830576554E-2"/>
          <c:h val="0.13201354781147448"/>
        </c:manualLayout>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A33EA-5B68-414C-B764-ADB21FA58A69}" type="datetimeFigureOut">
              <a:rPr lang="en-US" smtClean="0"/>
              <a:pPr/>
              <a:t>3/8/2012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8537D-B9C9-4951-A0CA-759D1F7485B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55D5078-B539-4FCA-973F-6C42DC54017E}"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4" name="Slide Number Placeholder 3"/>
          <p:cNvSpPr txBox="1">
            <a:spLocks noGrp="1"/>
          </p:cNvSpPr>
          <p:nvPr/>
        </p:nvSpPr>
        <p:spPr bwMode="auto">
          <a:xfrm>
            <a:off x="3886200" y="8686800"/>
            <a:ext cx="2971800" cy="457200"/>
          </a:xfrm>
          <a:prstGeom prst="rect">
            <a:avLst/>
          </a:prstGeom>
          <a:noFill/>
          <a:ln>
            <a:miter lim="800000"/>
            <a:headEnd/>
            <a:tailEnd/>
          </a:ln>
        </p:spPr>
        <p:txBody>
          <a:bodyPr anchor="b"/>
          <a:lstStyle/>
          <a:p>
            <a:pPr algn="r" eaLnBrk="0" hangingPunct="0">
              <a:defRPr/>
            </a:pPr>
            <a:fld id="{5911B64B-3437-4149-9CC7-88FC9D7B0EAB}" type="slidenum">
              <a:rPr lang="en-GB" sz="1200">
                <a:latin typeface="Lucida Grande" pitchFamily="84" charset="0"/>
                <a:ea typeface="ヒラギノ角ゴ Pro W3" pitchFamily="84" charset="-128"/>
                <a:cs typeface="+mn-cs"/>
              </a:rPr>
              <a:pPr algn="r" eaLnBrk="0" hangingPunct="0">
                <a:defRPr/>
              </a:pPr>
              <a:t>14</a:t>
            </a:fld>
            <a:endParaRPr lang="en-GB" sz="1200">
              <a:latin typeface="Lucida Grande" pitchFamily="84" charset="0"/>
              <a:ea typeface="ヒラギノ角ゴ Pro W3" pitchFamily="8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en-GB"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CDD2B6-7E62-4198-B95F-EDF1C2ECEF0D}" type="slidenum">
              <a:rPr lang="en-GB"/>
              <a:pPr fontAlgn="base">
                <a:spcBef>
                  <a:spcPct val="0"/>
                </a:spcBef>
                <a:spcAft>
                  <a:spcPct val="0"/>
                </a:spcAft>
              </a:pPr>
              <a:t>28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en-GB"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CDD2B6-7E62-4198-B95F-EDF1C2ECEF0D}" type="slidenum">
              <a:rPr lang="en-GB"/>
              <a:pPr fontAlgn="base">
                <a:spcBef>
                  <a:spcPct val="0"/>
                </a:spcBef>
                <a:spcAft>
                  <a:spcPct val="0"/>
                </a:spcAft>
              </a:pPr>
              <a:t>29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25694-D8BB-46F4-B8AC-B0DC31ACE620}" type="slidenum">
              <a:rPr lang="en-GB"/>
              <a:pPr fontAlgn="base">
                <a:spcBef>
                  <a:spcPct val="0"/>
                </a:spcBef>
                <a:spcAft>
                  <a:spcPct val="0"/>
                </a:spcAft>
              </a:pPr>
              <a:t>30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31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4" name="Slide Number Placeholder 3"/>
          <p:cNvSpPr txBox="1">
            <a:spLocks noGrp="1"/>
          </p:cNvSpPr>
          <p:nvPr/>
        </p:nvSpPr>
        <p:spPr bwMode="auto">
          <a:xfrm>
            <a:off x="3886200" y="8686800"/>
            <a:ext cx="2971800" cy="457200"/>
          </a:xfrm>
          <a:prstGeom prst="rect">
            <a:avLst/>
          </a:prstGeom>
          <a:noFill/>
          <a:ln>
            <a:miter lim="800000"/>
            <a:headEnd/>
            <a:tailEnd/>
          </a:ln>
        </p:spPr>
        <p:txBody>
          <a:bodyPr anchor="b"/>
          <a:lstStyle/>
          <a:p>
            <a:pPr algn="r" eaLnBrk="0" hangingPunct="0">
              <a:defRPr/>
            </a:pPr>
            <a:fld id="{5911B64B-3437-4149-9CC7-88FC9D7B0EAB}" type="slidenum">
              <a:rPr lang="en-GB" sz="1200">
                <a:latin typeface="Lucida Grande" pitchFamily="84" charset="0"/>
                <a:ea typeface="ヒラギノ角ゴ Pro W3" pitchFamily="84" charset="-128"/>
                <a:cs typeface="+mn-cs"/>
              </a:rPr>
              <a:pPr algn="r" eaLnBrk="0" hangingPunct="0">
                <a:defRPr/>
              </a:pPr>
              <a:t>32</a:t>
            </a:fld>
            <a:endParaRPr lang="en-GB" sz="1200">
              <a:latin typeface="Lucida Grande" pitchFamily="84" charset="0"/>
              <a:ea typeface="ヒラギノ角ゴ Pro W3" pitchFamily="8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657CE6-6505-4C99-BED4-80E2D9C9A81C}" type="datetime1">
              <a:rPr lang="en-US" smtClean="0"/>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2EAE74-1705-4021-B066-C2AA02192F61}" type="datetime1">
              <a:rPr lang="en-US" smtClean="0"/>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DE2221-C55A-4DF6-9633-30F594EF04F7}" type="datetime1">
              <a:rPr lang="en-US" smtClean="0"/>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ADEA3A-1963-4DD7-BCAC-8595676D3802}" type="datetime1">
              <a:rPr lang="en-US" smtClean="0"/>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26103-3274-4CC4-B271-E17755E97444}" type="datetime1">
              <a:rPr lang="en-US" smtClean="0"/>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DBB474-6C79-45FD-95DE-480BBBBB0FA7}" type="datetime1">
              <a:rPr lang="en-US" smtClean="0"/>
              <a:t>3/8/2012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DF83DD-5383-45DE-9497-CAECF96A952A}" type="datetime1">
              <a:rPr lang="en-US" smtClean="0"/>
              <a:t>3/8/2012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3D74B8-1442-44FE-965B-6F3FFF084017}" type="datetime1">
              <a:rPr lang="en-US" smtClean="0"/>
              <a:t>3/8/2012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230C0-CAB5-4141-8B74-B53DA733584E}" type="datetime1">
              <a:rPr lang="en-US" smtClean="0"/>
              <a:t>3/8/2012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D6357-D5CE-4B26-89F0-20517BC38757}" type="datetime1">
              <a:rPr lang="en-US" smtClean="0"/>
              <a:t>3/8/2012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9E33D-2CDC-473C-88E8-44331D5F7BE3}" type="datetime1">
              <a:rPr lang="en-US" smtClean="0"/>
              <a:t>3/8/2012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217E2-660E-49BF-8355-AACCA30AD70E}" type="datetime1">
              <a:rPr lang="en-US" smtClean="0"/>
              <a:t>3/8/2012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E51F0-892D-485E-8567-13F21079EC8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y%20Documents/ERL07%20Talk/ERLP%20Installation%20March%20007.avi" TargetMode="External"/><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5196114"/>
            <a:ext cx="2286000" cy="1661886"/>
          </a:xfrm>
          <a:prstGeom prst="rect">
            <a:avLst/>
          </a:prstGeom>
          <a:noFill/>
          <a:ln w="9525" cap="flat"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14" name="Rectangle 13"/>
          <p:cNvSpPr/>
          <p:nvPr/>
        </p:nvSpPr>
        <p:spPr bwMode="auto">
          <a:xfrm>
            <a:off x="2286001" y="5196114"/>
            <a:ext cx="2286000" cy="1661886"/>
          </a:xfrm>
          <a:prstGeom prst="rect">
            <a:avLst/>
          </a:prstGeom>
          <a:noFill/>
          <a:ln w="9525" cap="flat"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12290" name="Title 1"/>
          <p:cNvSpPr>
            <a:spLocks noGrp="1"/>
          </p:cNvSpPr>
          <p:nvPr>
            <p:ph type="ctrTitle"/>
          </p:nvPr>
        </p:nvSpPr>
        <p:spPr>
          <a:xfrm>
            <a:off x="881743" y="2007898"/>
            <a:ext cx="7772400" cy="1470025"/>
          </a:xfrm>
        </p:spPr>
        <p:txBody>
          <a:bodyPr>
            <a:normAutofit/>
          </a:bodyPr>
          <a:lstStyle/>
          <a:p>
            <a:r>
              <a:rPr lang="en-GB" sz="3600" b="1" dirty="0" smtClean="0">
                <a:latin typeface="Calibri" pitchFamily="34" charset="0"/>
              </a:rPr>
              <a:t>ALICE Beam Simulations </a:t>
            </a:r>
          </a:p>
        </p:txBody>
      </p:sp>
      <p:sp>
        <p:nvSpPr>
          <p:cNvPr id="12291" name="Subtitle 2"/>
          <p:cNvSpPr>
            <a:spLocks noGrp="1"/>
          </p:cNvSpPr>
          <p:nvPr>
            <p:ph type="subTitle" idx="1"/>
          </p:nvPr>
        </p:nvSpPr>
        <p:spPr>
          <a:xfrm>
            <a:off x="1073231" y="3741769"/>
            <a:ext cx="7232073" cy="1678433"/>
          </a:xfrm>
        </p:spPr>
        <p:txBody>
          <a:bodyPr>
            <a:normAutofit/>
          </a:bodyPr>
          <a:lstStyle/>
          <a:p>
            <a:pPr>
              <a:spcBef>
                <a:spcPts val="0"/>
              </a:spcBef>
              <a:spcAft>
                <a:spcPts val="600"/>
              </a:spcAft>
            </a:pPr>
            <a:r>
              <a:rPr lang="en-GB" sz="2000" dirty="0" smtClean="0">
                <a:solidFill>
                  <a:schemeClr val="tx1"/>
                </a:solidFill>
                <a:latin typeface="Calibri" pitchFamily="34" charset="0"/>
              </a:rPr>
              <a:t>Deepa Angal-Kalinin</a:t>
            </a:r>
          </a:p>
          <a:p>
            <a:pPr>
              <a:spcBef>
                <a:spcPts val="0"/>
              </a:spcBef>
              <a:spcAft>
                <a:spcPts val="600"/>
              </a:spcAft>
            </a:pPr>
            <a:r>
              <a:rPr lang="en-GB" sz="2000" dirty="0" smtClean="0">
                <a:solidFill>
                  <a:schemeClr val="tx1"/>
                </a:solidFill>
                <a:latin typeface="Calibri" pitchFamily="34" charset="0"/>
              </a:rPr>
              <a:t>On behalf of  ALICE simulation team</a:t>
            </a:r>
          </a:p>
          <a:p>
            <a:r>
              <a:rPr lang="en-GB" sz="2000" dirty="0" smtClean="0">
                <a:solidFill>
                  <a:schemeClr val="tx1"/>
                </a:solidFill>
              </a:rPr>
              <a:t>F. Jackson, J. Jones, J. McKenzie, B. Muratori, Y. Saveliev,</a:t>
            </a:r>
          </a:p>
          <a:p>
            <a:r>
              <a:rPr lang="en-GB" sz="2000" dirty="0" smtClean="0">
                <a:solidFill>
                  <a:schemeClr val="tx1"/>
                </a:solidFill>
              </a:rPr>
              <a:t> P. Williams, A. Wolski</a:t>
            </a:r>
          </a:p>
          <a:p>
            <a:endParaRPr lang="en-GB" sz="2000" dirty="0" smtClean="0">
              <a:solidFill>
                <a:schemeClr val="tx1"/>
              </a:solidFill>
            </a:endParaRPr>
          </a:p>
          <a:p>
            <a:endParaRPr lang="en-GB" sz="2000" dirty="0" smtClean="0">
              <a:solidFill>
                <a:schemeClr val="tx1"/>
              </a:solidFill>
              <a:latin typeface="Calibri" pitchFamily="34" charset="0"/>
            </a:endParaRPr>
          </a:p>
        </p:txBody>
      </p:sp>
      <p:pic>
        <p:nvPicPr>
          <p:cNvPr id="29698" name="Picture 2" descr="http://www.cockcroft.ac.uk/style/images/CI_logo_large.jpg"/>
          <p:cNvPicPr>
            <a:picLocks noChangeAspect="1" noChangeArrowheads="1"/>
          </p:cNvPicPr>
          <p:nvPr/>
        </p:nvPicPr>
        <p:blipFill>
          <a:blip r:embed="rId3" cstate="print"/>
          <a:srcRect/>
          <a:stretch>
            <a:fillRect/>
          </a:stretch>
        </p:blipFill>
        <p:spPr bwMode="auto">
          <a:xfrm>
            <a:off x="7851473" y="6134708"/>
            <a:ext cx="1278762" cy="723292"/>
          </a:xfrm>
          <a:prstGeom prst="rect">
            <a:avLst/>
          </a:prstGeom>
          <a:noFill/>
        </p:spPr>
      </p:pic>
      <p:pic>
        <p:nvPicPr>
          <p:cNvPr id="17" name="Picture 19" descr="STFC_top"/>
          <p:cNvPicPr>
            <a:picLocks noChangeAspect="1" noChangeArrowheads="1"/>
          </p:cNvPicPr>
          <p:nvPr/>
        </p:nvPicPr>
        <p:blipFill>
          <a:blip r:embed="rId4" cstate="print"/>
          <a:srcRect/>
          <a:stretch>
            <a:fillRect/>
          </a:stretch>
        </p:blipFill>
        <p:spPr bwMode="auto">
          <a:xfrm>
            <a:off x="0" y="0"/>
            <a:ext cx="9144000" cy="1439863"/>
          </a:xfrm>
          <a:prstGeom prst="rect">
            <a:avLst/>
          </a:prstGeom>
          <a:noFill/>
          <a:ln w="9525">
            <a:noFill/>
            <a:miter lim="800000"/>
            <a:headEnd/>
            <a:tailEnd/>
          </a:ln>
        </p:spPr>
      </p:pic>
      <p:sp>
        <p:nvSpPr>
          <p:cNvPr id="20" name="TextBox 19"/>
          <p:cNvSpPr txBox="1"/>
          <p:nvPr/>
        </p:nvSpPr>
        <p:spPr>
          <a:xfrm>
            <a:off x="2677885" y="6165668"/>
            <a:ext cx="4277325" cy="369332"/>
          </a:xfrm>
          <a:prstGeom prst="rect">
            <a:avLst/>
          </a:prstGeom>
          <a:noFill/>
        </p:spPr>
        <p:txBody>
          <a:bodyPr wrap="none" rtlCol="0">
            <a:spAutoFit/>
          </a:bodyPr>
          <a:lstStyle/>
          <a:p>
            <a:r>
              <a:rPr lang="en-GB" i="1" dirty="0" smtClean="0"/>
              <a:t>FLS2012, Jefferson Lab, 5</a:t>
            </a:r>
            <a:r>
              <a:rPr lang="en-GB" i="1" baseline="30000" dirty="0" smtClean="0"/>
              <a:t>th</a:t>
            </a:r>
            <a:r>
              <a:rPr lang="en-GB" i="1" dirty="0" smtClean="0"/>
              <a:t> -9</a:t>
            </a:r>
            <a:r>
              <a:rPr lang="en-GB" i="1" baseline="30000" dirty="0" smtClean="0"/>
              <a:t>th</a:t>
            </a:r>
            <a:r>
              <a:rPr lang="en-GB" i="1" dirty="0" smtClean="0"/>
              <a:t> March 2012</a:t>
            </a:r>
            <a:endParaRPr lang="en-GB" i="1" dirty="0"/>
          </a:p>
        </p:txBody>
      </p:sp>
      <p:pic>
        <p:nvPicPr>
          <p:cNvPr id="9" name="Picture 5" descr="alice logo transparant"/>
          <p:cNvPicPr>
            <a:picLocks noChangeAspect="1" noChangeArrowheads="1"/>
          </p:cNvPicPr>
          <p:nvPr/>
        </p:nvPicPr>
        <p:blipFill>
          <a:blip r:embed="rId5" cstate="print"/>
          <a:srcRect/>
          <a:stretch>
            <a:fillRect/>
          </a:stretch>
        </p:blipFill>
        <p:spPr bwMode="auto">
          <a:xfrm>
            <a:off x="0" y="5675183"/>
            <a:ext cx="1534650" cy="11828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7" descr="BC1scan2.png"/>
          <p:cNvPicPr>
            <a:picLocks noChangeAspect="1"/>
          </p:cNvPicPr>
          <p:nvPr/>
        </p:nvPicPr>
        <p:blipFill>
          <a:blip r:embed="rId2" cstate="print"/>
          <a:srcRect/>
          <a:stretch>
            <a:fillRect/>
          </a:stretch>
        </p:blipFill>
        <p:spPr bwMode="auto">
          <a:xfrm>
            <a:off x="342900" y="1214098"/>
            <a:ext cx="2733914" cy="1760138"/>
          </a:xfrm>
          <a:prstGeom prst="rect">
            <a:avLst/>
          </a:prstGeom>
          <a:noFill/>
          <a:ln w="9525">
            <a:noFill/>
            <a:miter lim="800000"/>
            <a:headEnd/>
            <a:tailEnd/>
          </a:ln>
        </p:spPr>
      </p:pic>
      <p:pic>
        <p:nvPicPr>
          <p:cNvPr id="4" name="Picture 65" descr="buncherscan.png"/>
          <p:cNvPicPr>
            <a:picLocks noChangeAspect="1"/>
          </p:cNvPicPr>
          <p:nvPr/>
        </p:nvPicPr>
        <p:blipFill>
          <a:blip r:embed="rId3" cstate="print"/>
          <a:srcRect/>
          <a:stretch>
            <a:fillRect/>
          </a:stretch>
        </p:blipFill>
        <p:spPr bwMode="auto">
          <a:xfrm>
            <a:off x="393699" y="3020128"/>
            <a:ext cx="2628901" cy="1823873"/>
          </a:xfrm>
          <a:prstGeom prst="rect">
            <a:avLst/>
          </a:prstGeom>
          <a:noFill/>
          <a:ln w="9525">
            <a:noFill/>
            <a:miter lim="800000"/>
            <a:headEnd/>
            <a:tailEnd/>
          </a:ln>
        </p:spPr>
      </p:pic>
      <p:pic>
        <p:nvPicPr>
          <p:cNvPr id="5" name="Picture 66" descr="BC1scan1.png"/>
          <p:cNvPicPr>
            <a:picLocks noChangeAspect="1"/>
          </p:cNvPicPr>
          <p:nvPr/>
        </p:nvPicPr>
        <p:blipFill>
          <a:blip r:embed="rId4" cstate="print"/>
          <a:srcRect/>
          <a:stretch>
            <a:fillRect/>
          </a:stretch>
        </p:blipFill>
        <p:spPr bwMode="auto">
          <a:xfrm>
            <a:off x="266700" y="4892112"/>
            <a:ext cx="2819400" cy="1833344"/>
          </a:xfrm>
          <a:prstGeom prst="rect">
            <a:avLst/>
          </a:prstGeom>
          <a:noFill/>
          <a:ln w="9525">
            <a:noFill/>
            <a:miter lim="800000"/>
            <a:headEnd/>
            <a:tailEnd/>
          </a:ln>
        </p:spPr>
      </p:pic>
      <p:sp>
        <p:nvSpPr>
          <p:cNvPr id="6" name="Rectangle 5"/>
          <p:cNvSpPr/>
          <p:nvPr/>
        </p:nvSpPr>
        <p:spPr>
          <a:xfrm>
            <a:off x="50801" y="127000"/>
            <a:ext cx="4127499" cy="1015663"/>
          </a:xfrm>
          <a:prstGeom prst="rect">
            <a:avLst/>
          </a:prstGeom>
        </p:spPr>
        <p:txBody>
          <a:bodyPr wrap="square">
            <a:spAutoFit/>
          </a:bodyPr>
          <a:lstStyle/>
          <a:p>
            <a:pPr algn="just"/>
            <a:r>
              <a:rPr lang="en-GB" sz="2000" dirty="0" smtClean="0">
                <a:cs typeface="Arial" charset="0"/>
              </a:rPr>
              <a:t>The effect of varying the </a:t>
            </a:r>
            <a:r>
              <a:rPr lang="en-GB" sz="2000" dirty="0" err="1" smtClean="0">
                <a:cs typeface="Arial" charset="0"/>
              </a:rPr>
              <a:t>buncher</a:t>
            </a:r>
            <a:r>
              <a:rPr lang="en-GB" sz="2000" dirty="0" smtClean="0">
                <a:cs typeface="Arial" charset="0"/>
              </a:rPr>
              <a:t> and BC1 phase on the longitudinal dynamics in the injector </a:t>
            </a:r>
            <a:endParaRPr lang="en-GB" sz="2000" dirty="0">
              <a:cs typeface="Arial" charset="0"/>
            </a:endParaRPr>
          </a:p>
        </p:txBody>
      </p:sp>
      <p:pic>
        <p:nvPicPr>
          <p:cNvPr id="7" name="Picture 68" descr="hook.eps"/>
          <p:cNvPicPr>
            <a:picLocks noChangeAspect="1"/>
          </p:cNvPicPr>
          <p:nvPr/>
        </p:nvPicPr>
        <p:blipFill>
          <a:blip r:embed="rId5" cstate="print"/>
          <a:srcRect/>
          <a:stretch>
            <a:fillRect/>
          </a:stretch>
        </p:blipFill>
        <p:spPr bwMode="auto">
          <a:xfrm>
            <a:off x="3797300" y="743611"/>
            <a:ext cx="4521414" cy="2685802"/>
          </a:xfrm>
          <a:prstGeom prst="rect">
            <a:avLst/>
          </a:prstGeom>
          <a:noFill/>
          <a:ln w="9525">
            <a:noFill/>
            <a:miter lim="800000"/>
            <a:headEnd/>
            <a:tailEnd/>
          </a:ln>
        </p:spPr>
      </p:pic>
      <p:sp>
        <p:nvSpPr>
          <p:cNvPr id="8" name="TextBox 73"/>
          <p:cNvSpPr txBox="1">
            <a:spLocks noChangeArrowheads="1"/>
          </p:cNvSpPr>
          <p:nvPr/>
        </p:nvSpPr>
        <p:spPr bwMode="auto">
          <a:xfrm>
            <a:off x="3234519" y="3380125"/>
            <a:ext cx="5909481" cy="2862322"/>
          </a:xfrm>
          <a:prstGeom prst="rect">
            <a:avLst/>
          </a:prstGeom>
          <a:noFill/>
          <a:ln w="9525">
            <a:noFill/>
            <a:miter lim="800000"/>
            <a:headEnd/>
            <a:tailEnd/>
          </a:ln>
        </p:spPr>
        <p:txBody>
          <a:bodyPr wrap="square">
            <a:spAutoFit/>
          </a:bodyPr>
          <a:lstStyle/>
          <a:p>
            <a:pPr algn="just"/>
            <a:r>
              <a:rPr lang="en-GB" sz="2000" dirty="0" smtClean="0">
                <a:cs typeface="Arial" charset="0"/>
              </a:rPr>
              <a:t>The </a:t>
            </a:r>
            <a:r>
              <a:rPr lang="en-GB" sz="2000" dirty="0">
                <a:cs typeface="Arial" charset="0"/>
              </a:rPr>
              <a:t>beam is not </a:t>
            </a:r>
            <a:r>
              <a:rPr lang="en-GB" sz="2000" dirty="0" smtClean="0">
                <a:cs typeface="Arial" charset="0"/>
              </a:rPr>
              <a:t>highly-relativistic in first cells of BC1, </a:t>
            </a:r>
            <a:r>
              <a:rPr lang="en-GB" sz="2000" dirty="0">
                <a:cs typeface="Arial" charset="0"/>
              </a:rPr>
              <a:t>and the bunch sees a different phase in each cell as it is accelerated. This leads to non linear effects in the longitudinal phase space, and a ‘hook’ developing at phases close to crest. </a:t>
            </a:r>
            <a:endParaRPr lang="en-GB" sz="2000" dirty="0" smtClean="0">
              <a:cs typeface="Arial" charset="0"/>
            </a:endParaRPr>
          </a:p>
          <a:p>
            <a:pPr algn="just"/>
            <a:endParaRPr lang="en-GB" sz="2000" dirty="0" smtClean="0">
              <a:cs typeface="Arial" charset="0"/>
            </a:endParaRPr>
          </a:p>
          <a:p>
            <a:r>
              <a:rPr lang="en-GB" sz="2000" dirty="0" smtClean="0">
                <a:cs typeface="Arial" charset="0"/>
              </a:rPr>
              <a:t>Although </a:t>
            </a:r>
            <a:r>
              <a:rPr lang="en-GB" sz="2000" dirty="0">
                <a:cs typeface="Arial" charset="0"/>
              </a:rPr>
              <a:t>shorter bunch lengths are achieved near crest, the intrinsic energy spread is poorer due to these </a:t>
            </a:r>
            <a:r>
              <a:rPr lang="en-GB" sz="2000" dirty="0" smtClean="0">
                <a:cs typeface="Arial" charset="0"/>
              </a:rPr>
              <a:t>effects. </a:t>
            </a:r>
          </a:p>
        </p:txBody>
      </p:sp>
      <p:sp>
        <p:nvSpPr>
          <p:cNvPr id="9" name="TextBox 8"/>
          <p:cNvSpPr txBox="1"/>
          <p:nvPr/>
        </p:nvSpPr>
        <p:spPr>
          <a:xfrm>
            <a:off x="4853100" y="888621"/>
            <a:ext cx="845103" cy="830997"/>
          </a:xfrm>
          <a:prstGeom prst="rect">
            <a:avLst/>
          </a:prstGeom>
          <a:noFill/>
        </p:spPr>
        <p:txBody>
          <a:bodyPr wrap="none" rtlCol="0">
            <a:spAutoFit/>
          </a:bodyPr>
          <a:lstStyle/>
          <a:p>
            <a:r>
              <a:rPr lang="en-GB" sz="1200" dirty="0" smtClean="0"/>
              <a:t>BC1 Phase</a:t>
            </a:r>
          </a:p>
          <a:p>
            <a:r>
              <a:rPr lang="en-GB" sz="1200" b="1" dirty="0" smtClean="0">
                <a:solidFill>
                  <a:srgbClr val="FF0000"/>
                </a:solidFill>
              </a:rPr>
              <a:t>-20deg </a:t>
            </a:r>
            <a:endParaRPr lang="en-GB" sz="1200" dirty="0" smtClean="0"/>
          </a:p>
          <a:p>
            <a:r>
              <a:rPr lang="en-GB" sz="1200" b="1" dirty="0" smtClean="0">
                <a:solidFill>
                  <a:srgbClr val="00B050"/>
                </a:solidFill>
              </a:rPr>
              <a:t>-10deg</a:t>
            </a:r>
            <a:r>
              <a:rPr lang="en-GB" sz="1200" dirty="0" smtClean="0"/>
              <a:t>  </a:t>
            </a:r>
          </a:p>
          <a:p>
            <a:r>
              <a:rPr lang="en-GB" sz="1200" b="1" dirty="0" smtClean="0">
                <a:solidFill>
                  <a:srgbClr val="0000FF"/>
                </a:solidFill>
              </a:rPr>
              <a:t>-5deg </a:t>
            </a:r>
            <a:endParaRPr lang="en-GB" sz="1200" b="1" dirty="0">
              <a:solidFill>
                <a:srgbClr val="0000FF"/>
              </a:solidFill>
            </a:endParaRPr>
          </a:p>
        </p:txBody>
      </p:sp>
      <p:sp>
        <p:nvSpPr>
          <p:cNvPr id="10" name="Slide Number Placeholder 9"/>
          <p:cNvSpPr>
            <a:spLocks noGrp="1"/>
          </p:cNvSpPr>
          <p:nvPr>
            <p:ph type="sldNum" sz="quarter" idx="12"/>
          </p:nvPr>
        </p:nvSpPr>
        <p:spPr/>
        <p:txBody>
          <a:bodyPr/>
          <a:lstStyle/>
          <a:p>
            <a:fld id="{E18E51F0-892D-485E-8567-13F21079EC8B}"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1306286"/>
            <a:ext cx="4885509" cy="2874536"/>
            <a:chOff x="870858" y="1544809"/>
            <a:chExt cx="4180115" cy="2177198"/>
          </a:xfrm>
        </p:grpSpPr>
        <p:grpSp>
          <p:nvGrpSpPr>
            <p:cNvPr id="4" name="Group 3"/>
            <p:cNvGrpSpPr/>
            <p:nvPr/>
          </p:nvGrpSpPr>
          <p:grpSpPr>
            <a:xfrm>
              <a:off x="870858" y="1544809"/>
              <a:ext cx="4180115" cy="2177198"/>
              <a:chOff x="264857" y="1831468"/>
              <a:chExt cx="6432082" cy="3350132"/>
            </a:xfrm>
          </p:grpSpPr>
          <p:grpSp>
            <p:nvGrpSpPr>
              <p:cNvPr id="6" name="Group 6"/>
              <p:cNvGrpSpPr/>
              <p:nvPr/>
            </p:nvGrpSpPr>
            <p:grpSpPr>
              <a:xfrm>
                <a:off x="264857" y="1831468"/>
                <a:ext cx="6432082" cy="2322019"/>
                <a:chOff x="264857" y="1831468"/>
                <a:chExt cx="6432082" cy="2322019"/>
              </a:xfrm>
            </p:grpSpPr>
            <p:pic>
              <p:nvPicPr>
                <p:cNvPr id="9" name="Picture 2" descr="C:\Users\ggj78846\Documents\ERLP_Schematic_v0-5.png"/>
                <p:cNvPicPr>
                  <a:picLocks noChangeAspect="1" noChangeArrowheads="1"/>
                </p:cNvPicPr>
                <p:nvPr/>
              </p:nvPicPr>
              <p:blipFill>
                <a:blip r:embed="rId2" cstate="print"/>
                <a:srcRect l="9402" t="23280" r="48369" b="55354"/>
                <a:stretch>
                  <a:fillRect/>
                </a:stretch>
              </p:blipFill>
              <p:spPr bwMode="auto">
                <a:xfrm>
                  <a:off x="264857" y="1831468"/>
                  <a:ext cx="6388164" cy="2284458"/>
                </a:xfrm>
                <a:prstGeom prst="rect">
                  <a:avLst/>
                </a:prstGeom>
                <a:noFill/>
              </p:spPr>
            </p:pic>
            <p:sp>
              <p:nvSpPr>
                <p:cNvPr id="10" name="Rectangle 9"/>
                <p:cNvSpPr/>
                <p:nvPr/>
              </p:nvSpPr>
              <p:spPr bwMode="auto">
                <a:xfrm>
                  <a:off x="1840090" y="3589867"/>
                  <a:ext cx="4856849" cy="5636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grpSp>
          <p:sp>
            <p:nvSpPr>
              <p:cNvPr id="8" name="Rectangle 7"/>
              <p:cNvSpPr/>
              <p:nvPr/>
            </p:nvSpPr>
            <p:spPr bwMode="auto">
              <a:xfrm>
                <a:off x="1557867" y="4143022"/>
                <a:ext cx="767644" cy="1038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grpSp>
        <p:sp>
          <p:nvSpPr>
            <p:cNvPr id="11" name="Rectangle 10"/>
            <p:cNvSpPr/>
            <p:nvPr/>
          </p:nvSpPr>
          <p:spPr bwMode="auto">
            <a:xfrm>
              <a:off x="2137721" y="2162430"/>
              <a:ext cx="963828" cy="908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2" name="Rectangle 11"/>
            <p:cNvSpPr/>
            <p:nvPr/>
          </p:nvSpPr>
          <p:spPr bwMode="auto">
            <a:xfrm>
              <a:off x="2761736" y="2283940"/>
              <a:ext cx="790833" cy="4777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3" name="Rectangle 12"/>
            <p:cNvSpPr/>
            <p:nvPr/>
          </p:nvSpPr>
          <p:spPr bwMode="auto">
            <a:xfrm>
              <a:off x="3037702" y="2331309"/>
              <a:ext cx="790833" cy="4777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grpSp>
      <p:sp>
        <p:nvSpPr>
          <p:cNvPr id="3" name="Title 1"/>
          <p:cNvSpPr txBox="1">
            <a:spLocks/>
          </p:cNvSpPr>
          <p:nvPr/>
        </p:nvSpPr>
        <p:spPr bwMode="auto">
          <a:xfrm>
            <a:off x="404948" y="339508"/>
            <a:ext cx="8347165"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kern="0" dirty="0" smtClean="0">
                <a:latin typeface="+mj-lt"/>
                <a:ea typeface="+mj-ea"/>
                <a:cs typeface="Arial" pitchFamily="34" charset="0"/>
              </a:rPr>
              <a:t>Compression in booster to </a:t>
            </a:r>
            <a:r>
              <a:rPr lang="en-GB" sz="3200" b="1" kern="0" dirty="0" err="1" smtClean="0">
                <a:latin typeface="+mj-lt"/>
                <a:ea typeface="+mj-ea"/>
                <a:cs typeface="Arial" pitchFamily="34" charset="0"/>
              </a:rPr>
              <a:t>linac</a:t>
            </a:r>
            <a:r>
              <a:rPr lang="en-GB" sz="3200" b="1" kern="0" dirty="0" smtClean="0">
                <a:latin typeface="+mj-lt"/>
                <a:ea typeface="+mj-ea"/>
                <a:cs typeface="Arial" pitchFamily="34" charset="0"/>
              </a:rPr>
              <a:t> transport line</a:t>
            </a:r>
            <a:endParaRPr kumimoji="0" lang="en-GB" sz="3200" b="1" i="0" u="none" strike="noStrike" kern="0" cap="none" spc="0" normalizeH="0" baseline="0" noProof="0" dirty="0">
              <a:ln>
                <a:noFill/>
              </a:ln>
              <a:effectLst/>
              <a:uLnTx/>
              <a:uFillTx/>
              <a:latin typeface="+mj-lt"/>
              <a:ea typeface="+mj-ea"/>
              <a:cs typeface="Arial" pitchFamily="34" charset="0"/>
            </a:endParaRPr>
          </a:p>
        </p:txBody>
      </p:sp>
      <p:sp>
        <p:nvSpPr>
          <p:cNvPr id="5" name="TextBox 4"/>
          <p:cNvSpPr txBox="1"/>
          <p:nvPr/>
        </p:nvSpPr>
        <p:spPr>
          <a:xfrm>
            <a:off x="300250" y="5589488"/>
            <a:ext cx="8625385" cy="707886"/>
          </a:xfrm>
          <a:prstGeom prst="rect">
            <a:avLst/>
          </a:prstGeom>
          <a:noFill/>
        </p:spPr>
        <p:txBody>
          <a:bodyPr wrap="square" rtlCol="0">
            <a:spAutoFit/>
          </a:bodyPr>
          <a:lstStyle/>
          <a:p>
            <a:r>
              <a:rPr lang="en-GB" sz="2000" dirty="0" smtClean="0"/>
              <a:t>ELEGANT simulations can show compression but don’t take into account all effects, space charge still important at 6 </a:t>
            </a:r>
            <a:r>
              <a:rPr lang="en-GB" sz="2000" dirty="0" err="1" smtClean="0"/>
              <a:t>MeV</a:t>
            </a:r>
            <a:endParaRPr lang="en-GB" sz="2000" dirty="0"/>
          </a:p>
        </p:txBody>
      </p:sp>
      <p:grpSp>
        <p:nvGrpSpPr>
          <p:cNvPr id="7" name="Group 17"/>
          <p:cNvGrpSpPr/>
          <p:nvPr/>
        </p:nvGrpSpPr>
        <p:grpSpPr>
          <a:xfrm>
            <a:off x="4898571" y="1402834"/>
            <a:ext cx="3975847" cy="1993510"/>
            <a:chOff x="3936667" y="1496090"/>
            <a:chExt cx="4757848" cy="2360209"/>
          </a:xfrm>
        </p:grpSpPr>
        <p:pic>
          <p:nvPicPr>
            <p:cNvPr id="17" name="Picture 2" descr="C:\Users\ggj78846\Documents\My Talks &amp; Papers\ERL 2011\PHW\alice_r56.png"/>
            <p:cNvPicPr>
              <a:picLocks noChangeAspect="1" noChangeArrowheads="1"/>
            </p:cNvPicPr>
            <p:nvPr/>
          </p:nvPicPr>
          <p:blipFill>
            <a:blip r:embed="rId3" cstate="print"/>
            <a:srcRect l="15633" r="21147" b="52183"/>
            <a:stretch>
              <a:fillRect/>
            </a:stretch>
          </p:blipFill>
          <p:spPr bwMode="auto">
            <a:xfrm>
              <a:off x="4236334" y="1496090"/>
              <a:ext cx="4458181" cy="2360209"/>
            </a:xfrm>
            <a:prstGeom prst="rect">
              <a:avLst/>
            </a:prstGeom>
            <a:noFill/>
          </p:spPr>
        </p:pic>
        <p:pic>
          <p:nvPicPr>
            <p:cNvPr id="101378" name="Picture 2" descr="C:\Users\ggj78846\Documents\My Talks &amp; Papers\ERL 2011\PHW\alice_r56.png"/>
            <p:cNvPicPr>
              <a:picLocks noChangeAspect="1" noChangeArrowheads="1"/>
            </p:cNvPicPr>
            <p:nvPr/>
          </p:nvPicPr>
          <p:blipFill>
            <a:blip r:embed="rId3" cstate="print"/>
            <a:srcRect l="4663" r="89914" b="61094"/>
            <a:stretch>
              <a:fillRect/>
            </a:stretch>
          </p:blipFill>
          <p:spPr bwMode="auto">
            <a:xfrm>
              <a:off x="3936667" y="1713053"/>
              <a:ext cx="288092" cy="1446836"/>
            </a:xfrm>
            <a:prstGeom prst="rect">
              <a:avLst/>
            </a:prstGeom>
            <a:noFill/>
          </p:spPr>
        </p:pic>
      </p:grpSp>
      <p:sp>
        <p:nvSpPr>
          <p:cNvPr id="20" name="TextBox 19"/>
          <p:cNvSpPr txBox="1"/>
          <p:nvPr/>
        </p:nvSpPr>
        <p:spPr>
          <a:xfrm>
            <a:off x="509451" y="3666766"/>
            <a:ext cx="8334298" cy="1938992"/>
          </a:xfrm>
          <a:prstGeom prst="rect">
            <a:avLst/>
          </a:prstGeom>
          <a:noFill/>
        </p:spPr>
        <p:txBody>
          <a:bodyPr wrap="square" rtlCol="0">
            <a:spAutoFit/>
          </a:bodyPr>
          <a:lstStyle/>
          <a:p>
            <a:pPr marL="355600" indent="-355600">
              <a:buFont typeface="Arial" pitchFamily="34" charset="0"/>
              <a:buChar char="•"/>
            </a:pPr>
            <a:r>
              <a:rPr lang="en-GB" sz="2000" dirty="0" smtClean="0"/>
              <a:t>Total R56 of injection line ~30mm</a:t>
            </a:r>
          </a:p>
          <a:p>
            <a:pPr marL="355600" indent="-355600">
              <a:buFont typeface="Arial" pitchFamily="34" charset="0"/>
              <a:buChar char="•"/>
            </a:pPr>
            <a:r>
              <a:rPr lang="en-GB" sz="2000" dirty="0" smtClean="0"/>
              <a:t>Very small compared to 28cm in chicane</a:t>
            </a:r>
          </a:p>
          <a:p>
            <a:pPr marL="355600" indent="-355600">
              <a:buFont typeface="Arial" pitchFamily="34" charset="0"/>
              <a:buChar char="•"/>
            </a:pPr>
            <a:r>
              <a:rPr lang="en-GB" sz="2000" dirty="0" smtClean="0"/>
              <a:t>However, it is of the right sign to compress bunch if chirp not fully compensated by BC2 </a:t>
            </a:r>
            <a:r>
              <a:rPr lang="en-GB" i="1" dirty="0" smtClean="0">
                <a:solidFill>
                  <a:srgbClr val="0000FF"/>
                </a:solidFill>
              </a:rPr>
              <a:t>(For bunch compression setups tend to leave some positive energy chirp from BC2  (+10 to +40deg</a:t>
            </a:r>
            <a:r>
              <a:rPr lang="en-GB" sz="2000" i="1" dirty="0" smtClean="0">
                <a:solidFill>
                  <a:srgbClr val="0000FF"/>
                </a:solidFill>
              </a:rPr>
              <a:t>))</a:t>
            </a:r>
          </a:p>
          <a:p>
            <a:endParaRPr lang="en-GB" sz="2000" dirty="0" smtClean="0"/>
          </a:p>
        </p:txBody>
      </p:sp>
      <p:sp>
        <p:nvSpPr>
          <p:cNvPr id="18" name="Slide Number Placeholder 17"/>
          <p:cNvSpPr>
            <a:spLocks noGrp="1"/>
          </p:cNvSpPr>
          <p:nvPr>
            <p:ph type="sldNum" sz="quarter" idx="12"/>
          </p:nvPr>
        </p:nvSpPr>
        <p:spPr/>
        <p:txBody>
          <a:bodyPr/>
          <a:lstStyle/>
          <a:p>
            <a:fld id="{E18E51F0-892D-485E-8567-13F21079EC8B}"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4080684"/>
            <a:ext cx="6045958" cy="2777316"/>
            <a:chOff x="1354268" y="3932566"/>
            <a:chExt cx="6342897" cy="2913720"/>
          </a:xfrm>
        </p:grpSpPr>
        <p:pic>
          <p:nvPicPr>
            <p:cNvPr id="103427" name="Picture 3" descr="C:\Users\ggj78846\Documents\My Talks &amp; Papers\ERL 2011\PHW\bl_chirp.png"/>
            <p:cNvPicPr>
              <a:picLocks noChangeAspect="1" noChangeArrowheads="1"/>
            </p:cNvPicPr>
            <p:nvPr/>
          </p:nvPicPr>
          <p:blipFill>
            <a:blip r:embed="rId2" cstate="print"/>
            <a:srcRect l="14383" t="1246" r="20384" b="53221"/>
            <a:stretch>
              <a:fillRect/>
            </a:stretch>
          </p:blipFill>
          <p:spPr bwMode="auto">
            <a:xfrm>
              <a:off x="1733266" y="3932566"/>
              <a:ext cx="5963899" cy="2913720"/>
            </a:xfrm>
            <a:prstGeom prst="rect">
              <a:avLst/>
            </a:prstGeom>
            <a:noFill/>
          </p:spPr>
        </p:pic>
        <p:pic>
          <p:nvPicPr>
            <p:cNvPr id="6" name="Picture 3" descr="C:\Users\ggj78846\Documents\My Talks &amp; Papers\ERL 2011\PHW\bl_chirp.png"/>
            <p:cNvPicPr>
              <a:picLocks noChangeAspect="1" noChangeArrowheads="1"/>
            </p:cNvPicPr>
            <p:nvPr/>
          </p:nvPicPr>
          <p:blipFill>
            <a:blip r:embed="rId2" cstate="print"/>
            <a:srcRect l="4540" t="8462" r="90269" b="66372"/>
            <a:stretch>
              <a:fillRect/>
            </a:stretch>
          </p:blipFill>
          <p:spPr bwMode="auto">
            <a:xfrm>
              <a:off x="1354268" y="4408226"/>
              <a:ext cx="378018" cy="1282889"/>
            </a:xfrm>
            <a:prstGeom prst="rect">
              <a:avLst/>
            </a:prstGeom>
            <a:noFill/>
          </p:spPr>
        </p:pic>
      </p:grpSp>
      <p:pic>
        <p:nvPicPr>
          <p:cNvPr id="101378" name="Picture 2" descr="C:\Documents and Settings\ggj78846\My Documents\My Talks &amp; Papers\ERL 2011\PHW\7_mev_optim.png"/>
          <p:cNvPicPr>
            <a:picLocks noChangeAspect="1" noChangeArrowheads="1"/>
          </p:cNvPicPr>
          <p:nvPr/>
        </p:nvPicPr>
        <p:blipFill>
          <a:blip r:embed="rId3" cstate="print"/>
          <a:srcRect l="4159" t="5627" r="20157" b="6505"/>
          <a:stretch>
            <a:fillRect/>
          </a:stretch>
        </p:blipFill>
        <p:spPr bwMode="auto">
          <a:xfrm>
            <a:off x="6003390" y="1296537"/>
            <a:ext cx="3140610" cy="2552132"/>
          </a:xfrm>
          <a:prstGeom prst="rect">
            <a:avLst/>
          </a:prstGeom>
          <a:noFill/>
        </p:spPr>
      </p:pic>
      <p:pic>
        <p:nvPicPr>
          <p:cNvPr id="9" name="Picture 2" descr="C:\Users\ggj78846\Documents\My Talks &amp; Papers\ERL 2011\PHW\7_mev_chirp.png"/>
          <p:cNvPicPr>
            <a:picLocks noChangeAspect="1" noChangeArrowheads="1"/>
          </p:cNvPicPr>
          <p:nvPr/>
        </p:nvPicPr>
        <p:blipFill>
          <a:blip r:embed="rId4" cstate="print"/>
          <a:srcRect l="3550" t="5135" r="19123" b="6357"/>
          <a:stretch>
            <a:fillRect/>
          </a:stretch>
        </p:blipFill>
        <p:spPr bwMode="auto">
          <a:xfrm>
            <a:off x="5958383" y="4285403"/>
            <a:ext cx="3185618" cy="2552185"/>
          </a:xfrm>
          <a:prstGeom prst="rect">
            <a:avLst/>
          </a:prstGeom>
          <a:noFill/>
        </p:spPr>
      </p:pic>
      <p:grpSp>
        <p:nvGrpSpPr>
          <p:cNvPr id="3" name="Group 4"/>
          <p:cNvGrpSpPr/>
          <p:nvPr/>
        </p:nvGrpSpPr>
        <p:grpSpPr>
          <a:xfrm>
            <a:off x="0" y="1241946"/>
            <a:ext cx="6064759" cy="2819914"/>
            <a:chOff x="1241946" y="781077"/>
            <a:chExt cx="6362621" cy="2958410"/>
          </a:xfrm>
        </p:grpSpPr>
        <p:pic>
          <p:nvPicPr>
            <p:cNvPr id="103426" name="Picture 2" descr="C:\Users\ggj78846\Documents\My Talks &amp; Papers\ERL 2011\PHW\bl.png"/>
            <p:cNvPicPr>
              <a:picLocks noChangeAspect="1" noChangeArrowheads="1"/>
            </p:cNvPicPr>
            <p:nvPr/>
          </p:nvPicPr>
          <p:blipFill>
            <a:blip r:embed="rId5" cstate="print"/>
            <a:srcRect l="15033" t="1054" r="20384" b="52716"/>
            <a:stretch>
              <a:fillRect/>
            </a:stretch>
          </p:blipFill>
          <p:spPr bwMode="auto">
            <a:xfrm>
              <a:off x="1700123" y="781077"/>
              <a:ext cx="5904444" cy="2958410"/>
            </a:xfrm>
            <a:prstGeom prst="rect">
              <a:avLst/>
            </a:prstGeom>
            <a:noFill/>
          </p:spPr>
        </p:pic>
        <p:pic>
          <p:nvPicPr>
            <p:cNvPr id="4" name="Picture 2" descr="C:\Users\ggj78846\Documents\My Talks &amp; Papers\ERL 2011\PHW\bl.png"/>
            <p:cNvPicPr>
              <a:picLocks noChangeAspect="1" noChangeArrowheads="1"/>
            </p:cNvPicPr>
            <p:nvPr/>
          </p:nvPicPr>
          <p:blipFill>
            <a:blip r:embed="rId5" cstate="print"/>
            <a:srcRect l="4229" t="8647" r="89949" b="63415"/>
            <a:stretch>
              <a:fillRect/>
            </a:stretch>
          </p:blipFill>
          <p:spPr bwMode="auto">
            <a:xfrm>
              <a:off x="1241946" y="1310185"/>
              <a:ext cx="426622" cy="1433014"/>
            </a:xfrm>
            <a:prstGeom prst="rect">
              <a:avLst/>
            </a:prstGeom>
            <a:noFill/>
          </p:spPr>
        </p:pic>
      </p:grpSp>
      <p:sp>
        <p:nvSpPr>
          <p:cNvPr id="11" name="TextBox 10"/>
          <p:cNvSpPr txBox="1"/>
          <p:nvPr/>
        </p:nvSpPr>
        <p:spPr>
          <a:xfrm>
            <a:off x="6632813" y="3774616"/>
            <a:ext cx="2306471" cy="584775"/>
          </a:xfrm>
          <a:prstGeom prst="rect">
            <a:avLst/>
          </a:prstGeom>
          <a:noFill/>
        </p:spPr>
        <p:txBody>
          <a:bodyPr wrap="square" rtlCol="0">
            <a:spAutoFit/>
          </a:bodyPr>
          <a:lstStyle/>
          <a:p>
            <a:r>
              <a:rPr lang="en-GB" sz="1600" dirty="0" smtClean="0"/>
              <a:t>Black = After booster</a:t>
            </a:r>
          </a:p>
          <a:p>
            <a:r>
              <a:rPr lang="en-GB" sz="1600" dirty="0" smtClean="0">
                <a:solidFill>
                  <a:srgbClr val="FF0000"/>
                </a:solidFill>
              </a:rPr>
              <a:t>Red   = Before </a:t>
            </a:r>
            <a:r>
              <a:rPr lang="en-GB" sz="1600" dirty="0" err="1" smtClean="0">
                <a:solidFill>
                  <a:srgbClr val="FF0000"/>
                </a:solidFill>
              </a:rPr>
              <a:t>linac</a:t>
            </a:r>
            <a:r>
              <a:rPr lang="en-GB" sz="1600" dirty="0" smtClean="0">
                <a:solidFill>
                  <a:srgbClr val="FF0000"/>
                </a:solidFill>
              </a:rPr>
              <a:t> </a:t>
            </a:r>
            <a:endParaRPr lang="en-GB" sz="1600" dirty="0">
              <a:solidFill>
                <a:srgbClr val="FF0000"/>
              </a:solidFill>
            </a:endParaRPr>
          </a:p>
        </p:txBody>
      </p:sp>
      <p:sp>
        <p:nvSpPr>
          <p:cNvPr id="12" name="Title 1"/>
          <p:cNvSpPr txBox="1">
            <a:spLocks/>
          </p:cNvSpPr>
          <p:nvPr/>
        </p:nvSpPr>
        <p:spPr bwMode="auto">
          <a:xfrm>
            <a:off x="0" y="415148"/>
            <a:ext cx="8966579"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800" b="1" kern="0" dirty="0" smtClean="0">
                <a:latin typeface="Arial" pitchFamily="34" charset="0"/>
                <a:ea typeface="+mj-ea"/>
                <a:cs typeface="Arial" pitchFamily="34" charset="0"/>
              </a:rPr>
              <a:t>Elegant </a:t>
            </a:r>
            <a:r>
              <a:rPr lang="en-GB" sz="2800" b="1" kern="0" dirty="0" smtClean="0">
                <a:latin typeface="Arial" pitchFamily="34" charset="0"/>
                <a:ea typeface="+mj-ea"/>
                <a:cs typeface="Arial" pitchFamily="34" charset="0"/>
              </a:rPr>
              <a:t>Simulations </a:t>
            </a:r>
            <a:endParaRPr kumimoji="0" lang="en-GB" sz="2800" b="1" i="0" u="none" strike="noStrike" kern="0" cap="none" spc="0" normalizeH="0" baseline="0" noProof="0" dirty="0">
              <a:ln>
                <a:noFill/>
              </a:ln>
              <a:effectLst/>
              <a:uLnTx/>
              <a:uFillTx/>
              <a:latin typeface="Arial" pitchFamily="34" charset="0"/>
              <a:ea typeface="+mj-ea"/>
              <a:cs typeface="Arial" pitchFamily="34" charset="0"/>
            </a:endParaRPr>
          </a:p>
        </p:txBody>
      </p:sp>
      <p:sp>
        <p:nvSpPr>
          <p:cNvPr id="13" name="TextBox 12"/>
          <p:cNvSpPr txBox="1"/>
          <p:nvPr/>
        </p:nvSpPr>
        <p:spPr>
          <a:xfrm>
            <a:off x="3384645" y="1378424"/>
            <a:ext cx="2515432" cy="461665"/>
          </a:xfrm>
          <a:prstGeom prst="rect">
            <a:avLst/>
          </a:prstGeom>
          <a:noFill/>
        </p:spPr>
        <p:txBody>
          <a:bodyPr wrap="none" rtlCol="0">
            <a:spAutoFit/>
          </a:bodyPr>
          <a:lstStyle/>
          <a:p>
            <a:r>
              <a:rPr lang="en-GB" dirty="0" err="1" smtClean="0"/>
              <a:t>Unchirped</a:t>
            </a:r>
            <a:r>
              <a:rPr lang="en-GB" dirty="0" smtClean="0"/>
              <a:t> bunch</a:t>
            </a:r>
            <a:endParaRPr lang="en-GB" dirty="0"/>
          </a:p>
        </p:txBody>
      </p:sp>
      <p:sp>
        <p:nvSpPr>
          <p:cNvPr id="14" name="TextBox 13"/>
          <p:cNvSpPr txBox="1"/>
          <p:nvPr/>
        </p:nvSpPr>
        <p:spPr>
          <a:xfrm>
            <a:off x="3345976" y="4260376"/>
            <a:ext cx="2481618" cy="461665"/>
          </a:xfrm>
          <a:prstGeom prst="rect">
            <a:avLst/>
          </a:prstGeom>
          <a:noFill/>
        </p:spPr>
        <p:txBody>
          <a:bodyPr wrap="square" rtlCol="0">
            <a:spAutoFit/>
          </a:bodyPr>
          <a:lstStyle/>
          <a:p>
            <a:pPr algn="r"/>
            <a:r>
              <a:rPr lang="en-GB" dirty="0" smtClean="0"/>
              <a:t>Chirped bunch</a:t>
            </a:r>
            <a:endParaRPr lang="en-GB" dirty="0"/>
          </a:p>
        </p:txBody>
      </p:sp>
      <p:sp>
        <p:nvSpPr>
          <p:cNvPr id="15" name="Slide Number Placeholder 14"/>
          <p:cNvSpPr>
            <a:spLocks noGrp="1"/>
          </p:cNvSpPr>
          <p:nvPr>
            <p:ph type="sldNum" sz="quarter" idx="12"/>
          </p:nvPr>
        </p:nvSpPr>
        <p:spPr/>
        <p:txBody>
          <a:bodyPr/>
          <a:lstStyle/>
          <a:p>
            <a:fld id="{E18E51F0-892D-485E-8567-13F21079EC8B}"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349837"/>
            <a:ext cx="8966579"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kern="0" noProof="0" dirty="0" smtClean="0">
                <a:latin typeface="+mj-lt"/>
                <a:ea typeface="+mj-ea"/>
                <a:cs typeface="Arial" pitchFamily="34" charset="0"/>
              </a:rPr>
              <a:t>Elegant with LSC on</a:t>
            </a:r>
            <a:endParaRPr kumimoji="0" lang="en-GB" sz="3200" b="1" i="0" u="none" strike="noStrike" kern="0" cap="none" spc="0" normalizeH="0" baseline="0" noProof="0" dirty="0">
              <a:ln>
                <a:noFill/>
              </a:ln>
              <a:effectLst/>
              <a:uLnTx/>
              <a:uFillTx/>
              <a:latin typeface="+mj-lt"/>
              <a:ea typeface="+mj-ea"/>
              <a:cs typeface="Arial" pitchFamily="34" charset="0"/>
            </a:endParaRPr>
          </a:p>
        </p:txBody>
      </p:sp>
      <p:grpSp>
        <p:nvGrpSpPr>
          <p:cNvPr id="3" name="Group 6"/>
          <p:cNvGrpSpPr/>
          <p:nvPr/>
        </p:nvGrpSpPr>
        <p:grpSpPr>
          <a:xfrm>
            <a:off x="0" y="1225672"/>
            <a:ext cx="6175130" cy="2822575"/>
            <a:chOff x="281354" y="1366349"/>
            <a:chExt cx="6175130" cy="2822575"/>
          </a:xfrm>
        </p:grpSpPr>
        <p:pic>
          <p:nvPicPr>
            <p:cNvPr id="103427" name="Picture 3" descr="C:\Documents and Settings\ggj78846\My Documents\My Talks &amp; Papers\ERL 2011\PHW\bl_lsc_nochirp.png"/>
            <p:cNvPicPr>
              <a:picLocks noChangeAspect="1" noChangeArrowheads="1"/>
            </p:cNvPicPr>
            <p:nvPr/>
          </p:nvPicPr>
          <p:blipFill>
            <a:blip r:embed="rId2" cstate="print"/>
            <a:srcRect l="11401"/>
            <a:stretch>
              <a:fillRect/>
            </a:stretch>
          </p:blipFill>
          <p:spPr bwMode="auto">
            <a:xfrm>
              <a:off x="644769" y="1366349"/>
              <a:ext cx="5811715" cy="2822575"/>
            </a:xfrm>
            <a:prstGeom prst="rect">
              <a:avLst/>
            </a:prstGeom>
            <a:noFill/>
          </p:spPr>
        </p:pic>
        <p:pic>
          <p:nvPicPr>
            <p:cNvPr id="5" name="Picture 2" descr="C:\Users\ggj78846\Documents\My Talks &amp; Papers\ERL 2011\PHW\bl.png"/>
            <p:cNvPicPr>
              <a:picLocks noChangeAspect="1" noChangeArrowheads="1"/>
            </p:cNvPicPr>
            <p:nvPr/>
          </p:nvPicPr>
          <p:blipFill>
            <a:blip r:embed="rId3" cstate="print"/>
            <a:srcRect l="4229" t="8647" r="89949" b="63415"/>
            <a:stretch>
              <a:fillRect/>
            </a:stretch>
          </p:blipFill>
          <p:spPr bwMode="auto">
            <a:xfrm>
              <a:off x="281354" y="1863515"/>
              <a:ext cx="406650" cy="1365928"/>
            </a:xfrm>
            <a:prstGeom prst="rect">
              <a:avLst/>
            </a:prstGeom>
            <a:noFill/>
          </p:spPr>
        </p:pic>
      </p:grpSp>
      <p:grpSp>
        <p:nvGrpSpPr>
          <p:cNvPr id="4" name="Group 7"/>
          <p:cNvGrpSpPr/>
          <p:nvPr/>
        </p:nvGrpSpPr>
        <p:grpSpPr>
          <a:xfrm>
            <a:off x="0" y="3988532"/>
            <a:ext cx="6137519" cy="2822575"/>
            <a:chOff x="621324" y="4035425"/>
            <a:chExt cx="6137519" cy="2822575"/>
          </a:xfrm>
        </p:grpSpPr>
        <p:pic>
          <p:nvPicPr>
            <p:cNvPr id="103426" name="Picture 2" descr="C:\Documents and Settings\ggj78846\My Documents\My Talks &amp; Papers\ERL 2011\PHW\bl_lsc_chirp.png"/>
            <p:cNvPicPr>
              <a:picLocks noChangeAspect="1" noChangeArrowheads="1"/>
            </p:cNvPicPr>
            <p:nvPr/>
          </p:nvPicPr>
          <p:blipFill>
            <a:blip r:embed="rId4" cstate="print"/>
            <a:srcRect l="11438"/>
            <a:stretch>
              <a:fillRect/>
            </a:stretch>
          </p:blipFill>
          <p:spPr bwMode="auto">
            <a:xfrm>
              <a:off x="949570" y="4035425"/>
              <a:ext cx="5809273" cy="2822575"/>
            </a:xfrm>
            <a:prstGeom prst="rect">
              <a:avLst/>
            </a:prstGeom>
            <a:noFill/>
          </p:spPr>
        </p:pic>
        <p:pic>
          <p:nvPicPr>
            <p:cNvPr id="6" name="Picture 2" descr="C:\Users\ggj78846\Documents\My Talks &amp; Papers\ERL 2011\PHW\bl.png"/>
            <p:cNvPicPr>
              <a:picLocks noChangeAspect="1" noChangeArrowheads="1"/>
            </p:cNvPicPr>
            <p:nvPr/>
          </p:nvPicPr>
          <p:blipFill>
            <a:blip r:embed="rId3" cstate="print"/>
            <a:srcRect l="4229" t="8647" r="89949" b="63415"/>
            <a:stretch>
              <a:fillRect/>
            </a:stretch>
          </p:blipFill>
          <p:spPr bwMode="auto">
            <a:xfrm>
              <a:off x="621324" y="4548100"/>
              <a:ext cx="406650" cy="1365928"/>
            </a:xfrm>
            <a:prstGeom prst="rect">
              <a:avLst/>
            </a:prstGeom>
            <a:noFill/>
          </p:spPr>
        </p:pic>
      </p:grpSp>
      <p:sp>
        <p:nvSpPr>
          <p:cNvPr id="9" name="TextBox 8"/>
          <p:cNvSpPr txBox="1"/>
          <p:nvPr/>
        </p:nvSpPr>
        <p:spPr>
          <a:xfrm>
            <a:off x="3384645" y="1378424"/>
            <a:ext cx="2515432" cy="461665"/>
          </a:xfrm>
          <a:prstGeom prst="rect">
            <a:avLst/>
          </a:prstGeom>
          <a:noFill/>
        </p:spPr>
        <p:txBody>
          <a:bodyPr wrap="none" rtlCol="0">
            <a:spAutoFit/>
          </a:bodyPr>
          <a:lstStyle/>
          <a:p>
            <a:r>
              <a:rPr lang="en-GB" dirty="0" err="1" smtClean="0"/>
              <a:t>Unchirped</a:t>
            </a:r>
            <a:r>
              <a:rPr lang="en-GB" dirty="0" smtClean="0"/>
              <a:t> bunch</a:t>
            </a:r>
            <a:endParaRPr lang="en-GB" dirty="0"/>
          </a:p>
        </p:txBody>
      </p:sp>
      <p:sp>
        <p:nvSpPr>
          <p:cNvPr id="10" name="TextBox 9"/>
          <p:cNvSpPr txBox="1"/>
          <p:nvPr/>
        </p:nvSpPr>
        <p:spPr>
          <a:xfrm>
            <a:off x="3345976" y="4260376"/>
            <a:ext cx="2481618" cy="461665"/>
          </a:xfrm>
          <a:prstGeom prst="rect">
            <a:avLst/>
          </a:prstGeom>
          <a:noFill/>
        </p:spPr>
        <p:txBody>
          <a:bodyPr wrap="square" rtlCol="0">
            <a:spAutoFit/>
          </a:bodyPr>
          <a:lstStyle/>
          <a:p>
            <a:pPr algn="r"/>
            <a:r>
              <a:rPr lang="en-GB" dirty="0" smtClean="0"/>
              <a:t>Chirped bunch</a:t>
            </a:r>
            <a:endParaRPr lang="en-GB" dirty="0"/>
          </a:p>
        </p:txBody>
      </p:sp>
      <p:pic>
        <p:nvPicPr>
          <p:cNvPr id="103428" name="Picture 4" descr="C:\Documents and Settings\ggj78846\My Documents\My Talks &amp; Papers\ERL 2011\PHW\7_mev_optim_lsc_chirp.png"/>
          <p:cNvPicPr>
            <a:picLocks noChangeAspect="1" noChangeArrowheads="1"/>
          </p:cNvPicPr>
          <p:nvPr/>
        </p:nvPicPr>
        <p:blipFill>
          <a:blip r:embed="rId5" cstate="print"/>
          <a:srcRect/>
          <a:stretch>
            <a:fillRect/>
          </a:stretch>
        </p:blipFill>
        <p:spPr bwMode="auto">
          <a:xfrm>
            <a:off x="6158544" y="4419600"/>
            <a:ext cx="2668933" cy="2171541"/>
          </a:xfrm>
          <a:prstGeom prst="rect">
            <a:avLst/>
          </a:prstGeom>
          <a:noFill/>
        </p:spPr>
      </p:pic>
      <p:pic>
        <p:nvPicPr>
          <p:cNvPr id="103429" name="Picture 5" descr="C:\Documents and Settings\ggj78846\My Documents\My Talks &amp; Papers\ERL 2011\PHW\7_mev_optim_lsc_nochirp.png"/>
          <p:cNvPicPr>
            <a:picLocks noChangeAspect="1" noChangeArrowheads="1"/>
          </p:cNvPicPr>
          <p:nvPr/>
        </p:nvPicPr>
        <p:blipFill>
          <a:blip r:embed="rId6" cstate="print"/>
          <a:srcRect/>
          <a:stretch>
            <a:fillRect/>
          </a:stretch>
        </p:blipFill>
        <p:spPr bwMode="auto">
          <a:xfrm>
            <a:off x="6204194" y="1408602"/>
            <a:ext cx="2646729" cy="2178491"/>
          </a:xfrm>
          <a:prstGeom prst="rect">
            <a:avLst/>
          </a:prstGeom>
          <a:noFill/>
        </p:spPr>
      </p:pic>
      <p:sp>
        <p:nvSpPr>
          <p:cNvPr id="13" name="TextBox 12"/>
          <p:cNvSpPr txBox="1"/>
          <p:nvPr/>
        </p:nvSpPr>
        <p:spPr>
          <a:xfrm>
            <a:off x="6632813" y="3610494"/>
            <a:ext cx="2306471" cy="830997"/>
          </a:xfrm>
          <a:prstGeom prst="rect">
            <a:avLst/>
          </a:prstGeom>
          <a:noFill/>
        </p:spPr>
        <p:txBody>
          <a:bodyPr wrap="square" rtlCol="0">
            <a:spAutoFit/>
          </a:bodyPr>
          <a:lstStyle/>
          <a:p>
            <a:r>
              <a:rPr lang="en-GB" sz="1600" dirty="0" smtClean="0"/>
              <a:t>Black = After booster</a:t>
            </a:r>
          </a:p>
          <a:p>
            <a:r>
              <a:rPr lang="en-GB" sz="1600" dirty="0" smtClean="0">
                <a:solidFill>
                  <a:srgbClr val="FF0000"/>
                </a:solidFill>
              </a:rPr>
              <a:t>Red   = </a:t>
            </a:r>
            <a:r>
              <a:rPr lang="en-GB" sz="1600" dirty="0" err="1" smtClean="0">
                <a:solidFill>
                  <a:srgbClr val="FF0000"/>
                </a:solidFill>
              </a:rPr>
              <a:t>Linac</a:t>
            </a:r>
            <a:r>
              <a:rPr lang="en-GB" sz="1600" dirty="0" smtClean="0">
                <a:solidFill>
                  <a:srgbClr val="FF0000"/>
                </a:solidFill>
              </a:rPr>
              <a:t>, no LSC</a:t>
            </a:r>
          </a:p>
          <a:p>
            <a:r>
              <a:rPr lang="en-GB" sz="1600" dirty="0" smtClean="0">
                <a:solidFill>
                  <a:srgbClr val="0070C0"/>
                </a:solidFill>
              </a:rPr>
              <a:t>Blue  = </a:t>
            </a:r>
            <a:r>
              <a:rPr lang="en-GB" sz="1600" dirty="0" err="1" smtClean="0">
                <a:solidFill>
                  <a:srgbClr val="0070C0"/>
                </a:solidFill>
              </a:rPr>
              <a:t>Linac</a:t>
            </a:r>
            <a:r>
              <a:rPr lang="en-GB" sz="1600" dirty="0" smtClean="0">
                <a:solidFill>
                  <a:srgbClr val="0070C0"/>
                </a:solidFill>
              </a:rPr>
              <a:t>, with LSC</a:t>
            </a:r>
            <a:endParaRPr lang="en-GB" sz="1600" dirty="0">
              <a:solidFill>
                <a:srgbClr val="0070C0"/>
              </a:solidFill>
            </a:endParaRPr>
          </a:p>
        </p:txBody>
      </p:sp>
      <p:sp>
        <p:nvSpPr>
          <p:cNvPr id="14" name="Slide Number Placeholder 13"/>
          <p:cNvSpPr>
            <a:spLocks noGrp="1"/>
          </p:cNvSpPr>
          <p:nvPr>
            <p:ph type="sldNum" sz="quarter" idx="12"/>
          </p:nvPr>
        </p:nvSpPr>
        <p:spPr/>
        <p:txBody>
          <a:bodyPr/>
          <a:lstStyle/>
          <a:p>
            <a:fld id="{E18E51F0-892D-485E-8567-13F21079EC8B}"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0"/>
            <a:ext cx="5054600" cy="942607"/>
          </a:xfrm>
        </p:spPr>
        <p:txBody>
          <a:bodyPr>
            <a:normAutofit/>
          </a:bodyPr>
          <a:lstStyle/>
          <a:p>
            <a:r>
              <a:rPr lang="en-GB" sz="3200" b="1" dirty="0" smtClean="0">
                <a:solidFill>
                  <a:schemeClr val="tx1"/>
                </a:solidFill>
              </a:rPr>
              <a:t>Beam optics: Arc1-to-Arc2</a:t>
            </a:r>
          </a:p>
        </p:txBody>
      </p:sp>
      <p:pic>
        <p:nvPicPr>
          <p:cNvPr id="3079" name="Picture 7"/>
          <p:cNvPicPr>
            <a:picLocks noChangeAspect="1" noChangeArrowheads="1"/>
          </p:cNvPicPr>
          <p:nvPr/>
        </p:nvPicPr>
        <p:blipFill>
          <a:blip r:embed="rId3" cstate="print"/>
          <a:srcRect/>
          <a:stretch>
            <a:fillRect/>
          </a:stretch>
        </p:blipFill>
        <p:spPr bwMode="auto">
          <a:xfrm>
            <a:off x="3911600" y="625427"/>
            <a:ext cx="5016500" cy="2538297"/>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3866510" y="3405873"/>
            <a:ext cx="4947289" cy="1915427"/>
          </a:xfrm>
          <a:prstGeom prst="rect">
            <a:avLst/>
          </a:prstGeom>
          <a:noFill/>
          <a:ln w="9525">
            <a:noFill/>
            <a:miter lim="800000"/>
            <a:headEnd/>
            <a:tailEnd/>
          </a:ln>
        </p:spPr>
      </p:pic>
      <p:sp>
        <p:nvSpPr>
          <p:cNvPr id="16" name="TextBox 15"/>
          <p:cNvSpPr txBox="1"/>
          <p:nvPr/>
        </p:nvSpPr>
        <p:spPr>
          <a:xfrm>
            <a:off x="6958665" y="1719713"/>
            <a:ext cx="1210588" cy="338554"/>
          </a:xfrm>
          <a:prstGeom prst="rect">
            <a:avLst/>
          </a:prstGeom>
          <a:noFill/>
        </p:spPr>
        <p:txBody>
          <a:bodyPr wrap="none" rtlCol="0">
            <a:spAutoFit/>
          </a:bodyPr>
          <a:lstStyle/>
          <a:p>
            <a:r>
              <a:rPr lang="en-GB" sz="1600" b="1" dirty="0" smtClean="0"/>
              <a:t>Undulator </a:t>
            </a:r>
            <a:endParaRPr lang="en-GB" sz="1600" b="1" dirty="0"/>
          </a:p>
        </p:txBody>
      </p:sp>
      <p:cxnSp>
        <p:nvCxnSpPr>
          <p:cNvPr id="18" name="Straight Arrow Connector 17"/>
          <p:cNvCxnSpPr/>
          <p:nvPr/>
        </p:nvCxnSpPr>
        <p:spPr bwMode="auto">
          <a:xfrm rot="5400000" flipH="1" flipV="1">
            <a:off x="7016687" y="1252086"/>
            <a:ext cx="818147"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Box 24"/>
          <p:cNvSpPr txBox="1"/>
          <p:nvPr/>
        </p:nvSpPr>
        <p:spPr>
          <a:xfrm>
            <a:off x="5164088" y="3776846"/>
            <a:ext cx="856325" cy="338554"/>
          </a:xfrm>
          <a:prstGeom prst="rect">
            <a:avLst/>
          </a:prstGeom>
          <a:noFill/>
        </p:spPr>
        <p:txBody>
          <a:bodyPr wrap="none" rtlCol="0">
            <a:spAutoFit/>
          </a:bodyPr>
          <a:lstStyle/>
          <a:p>
            <a:r>
              <a:rPr lang="en-GB" sz="1600" b="1" dirty="0" smtClean="0"/>
              <a:t>ARC 1 </a:t>
            </a:r>
            <a:endParaRPr lang="en-GB" sz="1600" b="1" dirty="0"/>
          </a:p>
        </p:txBody>
      </p:sp>
      <p:sp>
        <p:nvSpPr>
          <p:cNvPr id="26" name="TextBox 25"/>
          <p:cNvSpPr txBox="1"/>
          <p:nvPr/>
        </p:nvSpPr>
        <p:spPr>
          <a:xfrm>
            <a:off x="1949383" y="4134319"/>
            <a:ext cx="856325" cy="338554"/>
          </a:xfrm>
          <a:prstGeom prst="rect">
            <a:avLst/>
          </a:prstGeom>
          <a:noFill/>
        </p:spPr>
        <p:txBody>
          <a:bodyPr wrap="none" rtlCol="0">
            <a:spAutoFit/>
          </a:bodyPr>
          <a:lstStyle/>
          <a:p>
            <a:r>
              <a:rPr lang="en-GB" sz="1600" b="1" dirty="0" smtClean="0"/>
              <a:t>ARC 2 </a:t>
            </a:r>
            <a:endParaRPr lang="en-GB" sz="1600" b="1" dirty="0"/>
          </a:p>
        </p:txBody>
      </p:sp>
      <p:sp>
        <p:nvSpPr>
          <p:cNvPr id="27" name="TextBox 26"/>
          <p:cNvSpPr txBox="1"/>
          <p:nvPr/>
        </p:nvSpPr>
        <p:spPr>
          <a:xfrm>
            <a:off x="6291448" y="3545305"/>
            <a:ext cx="1460656" cy="584775"/>
          </a:xfrm>
          <a:prstGeom prst="rect">
            <a:avLst/>
          </a:prstGeom>
          <a:noFill/>
        </p:spPr>
        <p:txBody>
          <a:bodyPr wrap="none" rtlCol="0">
            <a:spAutoFit/>
          </a:bodyPr>
          <a:lstStyle/>
          <a:p>
            <a:r>
              <a:rPr lang="en-GB" sz="1600" b="1" dirty="0" smtClean="0"/>
              <a:t>compression</a:t>
            </a:r>
          </a:p>
          <a:p>
            <a:r>
              <a:rPr lang="en-GB" sz="1600" b="1" dirty="0" smtClean="0"/>
              <a:t>chicane </a:t>
            </a:r>
            <a:endParaRPr lang="en-GB" sz="1600" b="1" dirty="0"/>
          </a:p>
        </p:txBody>
      </p:sp>
      <p:cxnSp>
        <p:nvCxnSpPr>
          <p:cNvPr id="29" name="Straight Arrow Connector 28"/>
          <p:cNvCxnSpPr/>
          <p:nvPr/>
        </p:nvCxnSpPr>
        <p:spPr bwMode="auto">
          <a:xfrm rot="5400000">
            <a:off x="2338938" y="4666381"/>
            <a:ext cx="326457"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098" name="Picture 2"/>
          <p:cNvPicPr>
            <a:picLocks noChangeAspect="1" noChangeArrowheads="1"/>
          </p:cNvPicPr>
          <p:nvPr/>
        </p:nvPicPr>
        <p:blipFill>
          <a:blip r:embed="rId5" cstate="print"/>
          <a:srcRect/>
          <a:stretch>
            <a:fillRect/>
          </a:stretch>
        </p:blipFill>
        <p:spPr bwMode="auto">
          <a:xfrm>
            <a:off x="1243014" y="889000"/>
            <a:ext cx="2179906" cy="4230688"/>
          </a:xfrm>
          <a:prstGeom prst="rect">
            <a:avLst/>
          </a:prstGeom>
          <a:noFill/>
          <a:ln w="9525">
            <a:noFill/>
            <a:miter lim="800000"/>
            <a:headEnd/>
            <a:tailEnd/>
          </a:ln>
        </p:spPr>
      </p:pic>
      <p:sp>
        <p:nvSpPr>
          <p:cNvPr id="13" name="TextBox 12"/>
          <p:cNvSpPr txBox="1"/>
          <p:nvPr/>
        </p:nvSpPr>
        <p:spPr>
          <a:xfrm>
            <a:off x="215900" y="5325239"/>
            <a:ext cx="8928100" cy="1323439"/>
          </a:xfrm>
          <a:prstGeom prst="rect">
            <a:avLst/>
          </a:prstGeom>
          <a:noFill/>
        </p:spPr>
        <p:txBody>
          <a:bodyPr wrap="square" rtlCol="0">
            <a:spAutoFit/>
          </a:bodyPr>
          <a:lstStyle/>
          <a:p>
            <a:pPr>
              <a:buFont typeface="Arial" pitchFamily="34" charset="0"/>
              <a:buChar char="•"/>
            </a:pPr>
            <a:r>
              <a:rPr lang="en-GB" sz="2000" dirty="0" smtClean="0"/>
              <a:t> for R56=28cm, would need  </a:t>
            </a:r>
            <a:r>
              <a:rPr lang="en-GB" sz="2000" dirty="0" err="1" smtClean="0"/>
              <a:t>linac</a:t>
            </a:r>
            <a:r>
              <a:rPr lang="en-GB" sz="2000" dirty="0" smtClean="0"/>
              <a:t> phase of +10deg</a:t>
            </a:r>
          </a:p>
          <a:p>
            <a:pPr>
              <a:buFont typeface="Arial" pitchFamily="34" charset="0"/>
              <a:buChar char="•"/>
            </a:pPr>
            <a:r>
              <a:rPr lang="en-GB" sz="2000" dirty="0" smtClean="0"/>
              <a:t> but need to compensate energy chirp in the bunch coming from injector from 0 to +5 deg; hence overall off-crest phase (for bunch compression) ;  +15 / +16deg </a:t>
            </a:r>
          </a:p>
          <a:p>
            <a:pPr>
              <a:buFont typeface="Arial" pitchFamily="34" charset="0"/>
              <a:buChar char="•"/>
            </a:pPr>
            <a:r>
              <a:rPr lang="en-GB" sz="2000" dirty="0" smtClean="0"/>
              <a:t> </a:t>
            </a:r>
            <a:r>
              <a:rPr lang="en-GB" sz="2000" dirty="0" err="1" smtClean="0"/>
              <a:t>Sextupoles</a:t>
            </a:r>
            <a:r>
              <a:rPr lang="en-GB" sz="2000" dirty="0" smtClean="0"/>
              <a:t> in AR1: linearization of curvature (T</a:t>
            </a:r>
            <a:r>
              <a:rPr lang="en-GB" sz="2000" baseline="-25000" dirty="0" smtClean="0"/>
              <a:t>566</a:t>
            </a:r>
            <a:r>
              <a:rPr lang="en-GB" sz="2000" dirty="0" smtClean="0"/>
              <a:t>)</a:t>
            </a:r>
            <a:endParaRPr lang="en-GB" sz="2000" i="1" dirty="0">
              <a:solidFill>
                <a:srgbClr val="0000FF"/>
              </a:solidFill>
            </a:endParaRPr>
          </a:p>
        </p:txBody>
      </p:sp>
      <p:sp>
        <p:nvSpPr>
          <p:cNvPr id="15" name="TextBox 14"/>
          <p:cNvSpPr txBox="1"/>
          <p:nvPr/>
        </p:nvSpPr>
        <p:spPr>
          <a:xfrm>
            <a:off x="7665988" y="3878446"/>
            <a:ext cx="729815" cy="338554"/>
          </a:xfrm>
          <a:prstGeom prst="rect">
            <a:avLst/>
          </a:prstGeom>
          <a:noFill/>
        </p:spPr>
        <p:txBody>
          <a:bodyPr wrap="none" rtlCol="0">
            <a:spAutoFit/>
          </a:bodyPr>
          <a:lstStyle/>
          <a:p>
            <a:r>
              <a:rPr lang="en-GB" sz="1600" b="1" dirty="0" smtClean="0"/>
              <a:t>ARC 2 </a:t>
            </a:r>
            <a:endParaRPr lang="en-GB" sz="1600" b="1" dirty="0"/>
          </a:p>
        </p:txBody>
      </p:sp>
      <p:sp>
        <p:nvSpPr>
          <p:cNvPr id="14" name="Slide Number Placeholder 13"/>
          <p:cNvSpPr>
            <a:spLocks noGrp="1"/>
          </p:cNvSpPr>
          <p:nvPr>
            <p:ph type="sldNum" sz="quarter" idx="12"/>
          </p:nvPr>
        </p:nvSpPr>
        <p:spPr/>
        <p:txBody>
          <a:bodyPr/>
          <a:lstStyle/>
          <a:p>
            <a:fld id="{E18E51F0-892D-485E-8567-13F21079EC8B}" type="slidenum">
              <a:rPr lang="en-GB" smtClean="0"/>
              <a:pPr/>
              <a:t>14</a:t>
            </a:fld>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9571" y="1056406"/>
            <a:ext cx="7338349" cy="1200329"/>
          </a:xfrm>
          <a:prstGeom prst="rect">
            <a:avLst/>
          </a:prstGeom>
          <a:noFill/>
        </p:spPr>
        <p:txBody>
          <a:bodyPr wrap="square" rtlCol="0">
            <a:spAutoFit/>
          </a:bodyPr>
          <a:lstStyle/>
          <a:p>
            <a:pPr>
              <a:buFont typeface="Arial" pitchFamily="34" charset="0"/>
              <a:buChar char="•"/>
            </a:pPr>
            <a:r>
              <a:rPr lang="en-GB" dirty="0" smtClean="0"/>
              <a:t>  In the real machine, we are never on-axis in the injector beamline.</a:t>
            </a:r>
          </a:p>
          <a:p>
            <a:pPr>
              <a:buFont typeface="Arial" pitchFamily="34" charset="0"/>
              <a:buChar char="•"/>
            </a:pPr>
            <a:r>
              <a:rPr lang="en-GB" dirty="0" smtClean="0"/>
              <a:t>  We start with an offset laser spot and then enter a solenoid.</a:t>
            </a:r>
          </a:p>
          <a:p>
            <a:pPr>
              <a:buFont typeface="Arial" pitchFamily="34" charset="0"/>
              <a:buChar char="•"/>
            </a:pPr>
            <a:r>
              <a:rPr lang="en-GB" dirty="0" smtClean="0"/>
              <a:t>  Plus further effects from stray fields etc.</a:t>
            </a:r>
          </a:p>
          <a:p>
            <a:pPr>
              <a:buFont typeface="Arial" pitchFamily="34" charset="0"/>
              <a:buChar char="•"/>
            </a:pPr>
            <a:r>
              <a:rPr lang="en-GB" dirty="0" smtClean="0"/>
              <a:t>  We have 3 sets of correctors to steer the beam before the booster.</a:t>
            </a:r>
            <a:endParaRPr lang="en-GB" dirty="0"/>
          </a:p>
        </p:txBody>
      </p:sp>
      <p:sp>
        <p:nvSpPr>
          <p:cNvPr id="2" name="Title 1"/>
          <p:cNvSpPr>
            <a:spLocks noGrp="1"/>
          </p:cNvSpPr>
          <p:nvPr>
            <p:ph type="title"/>
          </p:nvPr>
        </p:nvSpPr>
        <p:spPr>
          <a:xfrm>
            <a:off x="457200" y="274638"/>
            <a:ext cx="8229600" cy="694353"/>
          </a:xfrm>
        </p:spPr>
        <p:txBody>
          <a:bodyPr>
            <a:normAutofit/>
          </a:bodyPr>
          <a:lstStyle/>
          <a:p>
            <a:r>
              <a:rPr lang="en-GB" sz="3200" b="1" dirty="0" smtClean="0"/>
              <a:t>Offset injection into booster</a:t>
            </a:r>
            <a:endParaRPr lang="en-GB" sz="3200" b="1" dirty="0"/>
          </a:p>
        </p:txBody>
      </p:sp>
      <p:pic>
        <p:nvPicPr>
          <p:cNvPr id="9221" name="Picture 5" descr="C:\Documents and Settings\ggj78846\My Documents\My Talks &amp; Papers\IOP_sims_computing\Boff0.png"/>
          <p:cNvPicPr>
            <a:picLocks noChangeAspect="1" noChangeArrowheads="1"/>
          </p:cNvPicPr>
          <p:nvPr/>
        </p:nvPicPr>
        <p:blipFill>
          <a:blip r:embed="rId2" cstate="print"/>
          <a:srcRect/>
          <a:stretch>
            <a:fillRect/>
          </a:stretch>
        </p:blipFill>
        <p:spPr bwMode="auto">
          <a:xfrm>
            <a:off x="313898" y="2330485"/>
            <a:ext cx="3930556" cy="2559403"/>
          </a:xfrm>
          <a:prstGeom prst="rect">
            <a:avLst/>
          </a:prstGeom>
          <a:noFill/>
        </p:spPr>
      </p:pic>
      <p:sp>
        <p:nvSpPr>
          <p:cNvPr id="10" name="TextBox 9"/>
          <p:cNvSpPr txBox="1"/>
          <p:nvPr/>
        </p:nvSpPr>
        <p:spPr>
          <a:xfrm>
            <a:off x="4550242" y="2988880"/>
            <a:ext cx="2743191" cy="923330"/>
          </a:xfrm>
          <a:prstGeom prst="rect">
            <a:avLst/>
          </a:prstGeom>
          <a:noFill/>
        </p:spPr>
        <p:txBody>
          <a:bodyPr wrap="square" rtlCol="0">
            <a:spAutoFit/>
          </a:bodyPr>
          <a:lstStyle/>
          <a:p>
            <a:r>
              <a:rPr lang="en-GB" dirty="0" smtClean="0"/>
              <a:t>Using GPT, offset the beam from 0 to 5 mm on entrance to the booster:</a:t>
            </a:r>
            <a:endParaRPr lang="en-GB" dirty="0"/>
          </a:p>
        </p:txBody>
      </p:sp>
      <p:sp>
        <p:nvSpPr>
          <p:cNvPr id="6" name="TextBox 5"/>
          <p:cNvSpPr txBox="1"/>
          <p:nvPr/>
        </p:nvSpPr>
        <p:spPr>
          <a:xfrm>
            <a:off x="270709" y="5103674"/>
            <a:ext cx="4260348" cy="1200329"/>
          </a:xfrm>
          <a:prstGeom prst="rect">
            <a:avLst/>
          </a:prstGeom>
          <a:noFill/>
        </p:spPr>
        <p:txBody>
          <a:bodyPr wrap="square" rtlCol="0">
            <a:spAutoFit/>
          </a:bodyPr>
          <a:lstStyle/>
          <a:p>
            <a:pPr>
              <a:buFont typeface="Arial" pitchFamily="34" charset="0"/>
              <a:buChar char="•"/>
            </a:pPr>
            <a:r>
              <a:rPr lang="en-GB" dirty="0" smtClean="0"/>
              <a:t> Barely noticeable changes to bunch length and energy spread</a:t>
            </a:r>
          </a:p>
          <a:p>
            <a:pPr>
              <a:buFont typeface="Arial" pitchFamily="34" charset="0"/>
              <a:buChar char="•"/>
            </a:pPr>
            <a:r>
              <a:rPr lang="en-GB" dirty="0" smtClean="0"/>
              <a:t> Not much change in beam size</a:t>
            </a:r>
          </a:p>
          <a:p>
            <a:pPr>
              <a:buFont typeface="Arial" pitchFamily="34" charset="0"/>
              <a:buChar char="•"/>
            </a:pPr>
            <a:r>
              <a:rPr lang="en-GB" dirty="0" smtClean="0"/>
              <a:t> But large change in emittance…</a:t>
            </a:r>
            <a:endParaRPr lang="en-GB" dirty="0"/>
          </a:p>
        </p:txBody>
      </p:sp>
      <p:pic>
        <p:nvPicPr>
          <p:cNvPr id="7" name="Picture 7" descr="C:\Documents and Settings\ggj78846\My Documents\My Talks &amp; Papers\IOP_sims_computing\Boff2.png"/>
          <p:cNvPicPr>
            <a:picLocks noChangeAspect="1" noChangeArrowheads="1"/>
          </p:cNvPicPr>
          <p:nvPr/>
        </p:nvPicPr>
        <p:blipFill>
          <a:blip r:embed="rId3" cstate="print"/>
          <a:srcRect/>
          <a:stretch>
            <a:fillRect/>
          </a:stretch>
        </p:blipFill>
        <p:spPr bwMode="auto">
          <a:xfrm>
            <a:off x="4708477" y="4086766"/>
            <a:ext cx="3866949" cy="2590445"/>
          </a:xfrm>
          <a:prstGeom prst="rect">
            <a:avLst/>
          </a:prstGeom>
          <a:noFill/>
        </p:spPr>
      </p:pic>
      <p:sp>
        <p:nvSpPr>
          <p:cNvPr id="8" name="Slide Number Placeholder 7"/>
          <p:cNvSpPr>
            <a:spLocks noGrp="1"/>
          </p:cNvSpPr>
          <p:nvPr>
            <p:ph type="sldNum" sz="quarter" idx="12"/>
          </p:nvPr>
        </p:nvSpPr>
        <p:spPr/>
        <p:txBody>
          <a:bodyPr/>
          <a:lstStyle/>
          <a:p>
            <a:fld id="{E18E51F0-892D-485E-8567-13F21079EC8B}" type="slidenum">
              <a:rPr lang="en-GB" smtClean="0"/>
              <a:pPr/>
              <a:t>15</a:t>
            </a:fld>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sz="3200" b="1" dirty="0" smtClean="0"/>
              <a:t>Offset injection into booster</a:t>
            </a:r>
            <a:endParaRPr lang="en-GB" sz="3200" b="1" dirty="0"/>
          </a:p>
        </p:txBody>
      </p:sp>
      <p:sp>
        <p:nvSpPr>
          <p:cNvPr id="9" name="TextBox 8"/>
          <p:cNvSpPr txBox="1"/>
          <p:nvPr/>
        </p:nvSpPr>
        <p:spPr>
          <a:xfrm>
            <a:off x="1238499" y="2257073"/>
            <a:ext cx="2847896" cy="369332"/>
          </a:xfrm>
          <a:prstGeom prst="rect">
            <a:avLst/>
          </a:prstGeom>
          <a:noFill/>
        </p:spPr>
        <p:txBody>
          <a:bodyPr wrap="none" rtlCol="0">
            <a:spAutoFit/>
          </a:bodyPr>
          <a:lstStyle/>
          <a:p>
            <a:r>
              <a:rPr lang="en-GB" dirty="0" smtClean="0">
                <a:solidFill>
                  <a:srgbClr val="FF0000"/>
                </a:solidFill>
              </a:rPr>
              <a:t>1 mm offset probe particle</a:t>
            </a:r>
            <a:endParaRPr lang="en-GB" dirty="0">
              <a:solidFill>
                <a:srgbClr val="FF0000"/>
              </a:solidFill>
            </a:endParaRPr>
          </a:p>
        </p:txBody>
      </p:sp>
      <p:sp>
        <p:nvSpPr>
          <p:cNvPr id="10" name="TextBox 9"/>
          <p:cNvSpPr txBox="1"/>
          <p:nvPr/>
        </p:nvSpPr>
        <p:spPr>
          <a:xfrm>
            <a:off x="5314717" y="2270577"/>
            <a:ext cx="2847896" cy="369332"/>
          </a:xfrm>
          <a:prstGeom prst="rect">
            <a:avLst/>
          </a:prstGeom>
          <a:noFill/>
        </p:spPr>
        <p:txBody>
          <a:bodyPr wrap="none" rtlCol="0">
            <a:spAutoFit/>
          </a:bodyPr>
          <a:lstStyle/>
          <a:p>
            <a:r>
              <a:rPr lang="en-GB" dirty="0" smtClean="0">
                <a:solidFill>
                  <a:srgbClr val="0070C0"/>
                </a:solidFill>
              </a:rPr>
              <a:t>3 mm offset probe particle</a:t>
            </a:r>
            <a:endParaRPr lang="en-GB" dirty="0">
              <a:solidFill>
                <a:srgbClr val="0070C0"/>
              </a:solidFill>
            </a:endParaRPr>
          </a:p>
        </p:txBody>
      </p:sp>
      <p:sp>
        <p:nvSpPr>
          <p:cNvPr id="11" name="TextBox 10"/>
          <p:cNvSpPr txBox="1"/>
          <p:nvPr/>
        </p:nvSpPr>
        <p:spPr>
          <a:xfrm>
            <a:off x="266219" y="1469985"/>
            <a:ext cx="8877782" cy="646331"/>
          </a:xfrm>
          <a:prstGeom prst="rect">
            <a:avLst/>
          </a:prstGeom>
          <a:noFill/>
        </p:spPr>
        <p:txBody>
          <a:bodyPr wrap="square" rtlCol="0">
            <a:spAutoFit/>
          </a:bodyPr>
          <a:lstStyle/>
          <a:p>
            <a:r>
              <a:rPr lang="en-GB" dirty="0" smtClean="0"/>
              <a:t>For an offset beam, different parts of each beam see different transverse field from cavity, this leads to the emittance increase observed</a:t>
            </a:r>
            <a:endParaRPr lang="en-GB" dirty="0"/>
          </a:p>
        </p:txBody>
      </p:sp>
      <p:pic>
        <p:nvPicPr>
          <p:cNvPr id="10241" name="Picture 1" descr="C:\Documents and Settings\ggj78846\My Documents\My Talks &amp; Papers\IOP_sims_computing\Boff3.png"/>
          <p:cNvPicPr>
            <a:picLocks noChangeAspect="1" noChangeArrowheads="1"/>
          </p:cNvPicPr>
          <p:nvPr/>
        </p:nvPicPr>
        <p:blipFill>
          <a:blip r:embed="rId2" cstate="print"/>
          <a:srcRect/>
          <a:stretch>
            <a:fillRect/>
          </a:stretch>
        </p:blipFill>
        <p:spPr bwMode="auto">
          <a:xfrm>
            <a:off x="235134" y="2751321"/>
            <a:ext cx="4318775" cy="2738012"/>
          </a:xfrm>
          <a:prstGeom prst="rect">
            <a:avLst/>
          </a:prstGeom>
          <a:noFill/>
        </p:spPr>
      </p:pic>
      <p:pic>
        <p:nvPicPr>
          <p:cNvPr id="10242" name="Picture 2" descr="C:\Documents and Settings\ggj78846\My Documents\My Talks &amp; Papers\IOP_sims_computing\Boff4.png"/>
          <p:cNvPicPr>
            <a:picLocks noChangeAspect="1" noChangeArrowheads="1"/>
          </p:cNvPicPr>
          <p:nvPr/>
        </p:nvPicPr>
        <p:blipFill>
          <a:blip r:embed="rId3" cstate="print"/>
          <a:srcRect/>
          <a:stretch>
            <a:fillRect/>
          </a:stretch>
        </p:blipFill>
        <p:spPr bwMode="auto">
          <a:xfrm>
            <a:off x="4563967" y="2738030"/>
            <a:ext cx="4318775" cy="2738012"/>
          </a:xfrm>
          <a:prstGeom prst="rect">
            <a:avLst/>
          </a:prstGeom>
          <a:noFill/>
        </p:spPr>
      </p:pic>
      <p:sp>
        <p:nvSpPr>
          <p:cNvPr id="12" name="Slide Number Placeholder 11"/>
          <p:cNvSpPr>
            <a:spLocks noGrp="1"/>
          </p:cNvSpPr>
          <p:nvPr>
            <p:ph type="sldNum" sz="quarter" idx="12"/>
          </p:nvPr>
        </p:nvSpPr>
        <p:spPr/>
        <p:txBody>
          <a:bodyPr/>
          <a:lstStyle/>
          <a:p>
            <a:fld id="{E18E51F0-892D-485E-8567-13F21079EC8B}" type="slidenum">
              <a:rPr lang="en-GB" smtClean="0"/>
              <a:pPr/>
              <a:t>16</a:t>
            </a:fld>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Laser image as input distribution</a:t>
            </a:r>
            <a:endParaRPr lang="en-GB" sz="3200" b="1" dirty="0"/>
          </a:p>
        </p:txBody>
      </p:sp>
      <p:pic>
        <p:nvPicPr>
          <p:cNvPr id="5122" name="Picture 2" descr="E:\GPT_alice\elliptical\test5.dib"/>
          <p:cNvPicPr>
            <a:picLocks noChangeAspect="1" noChangeArrowheads="1"/>
          </p:cNvPicPr>
          <p:nvPr/>
        </p:nvPicPr>
        <p:blipFill>
          <a:blip r:embed="rId2" cstate="print"/>
          <a:srcRect/>
          <a:stretch>
            <a:fillRect/>
          </a:stretch>
        </p:blipFill>
        <p:spPr bwMode="auto">
          <a:xfrm rot="16200000">
            <a:off x="3715082" y="4054599"/>
            <a:ext cx="2082800" cy="1257300"/>
          </a:xfrm>
          <a:prstGeom prst="rect">
            <a:avLst/>
          </a:prstGeom>
          <a:noFill/>
        </p:spPr>
      </p:pic>
      <p:pic>
        <p:nvPicPr>
          <p:cNvPr id="5123" name="Picture 3" descr="E:\GPT_alice\elliptical\test5.bmp"/>
          <p:cNvPicPr>
            <a:picLocks noChangeAspect="1" noChangeArrowheads="1"/>
          </p:cNvPicPr>
          <p:nvPr/>
        </p:nvPicPr>
        <p:blipFill>
          <a:blip r:embed="rId3" cstate="print"/>
          <a:srcRect/>
          <a:stretch>
            <a:fillRect/>
          </a:stretch>
        </p:blipFill>
        <p:spPr bwMode="auto">
          <a:xfrm>
            <a:off x="5590572" y="3045453"/>
            <a:ext cx="3553428" cy="3347341"/>
          </a:xfrm>
          <a:prstGeom prst="rect">
            <a:avLst/>
          </a:prstGeom>
          <a:noFill/>
        </p:spPr>
      </p:pic>
      <p:pic>
        <p:nvPicPr>
          <p:cNvPr id="5125" name="Picture 5" descr="E:\Alice_Astra\cathode - V0.png"/>
          <p:cNvPicPr>
            <a:picLocks noChangeAspect="1" noChangeArrowheads="1"/>
          </p:cNvPicPr>
          <p:nvPr/>
        </p:nvPicPr>
        <p:blipFill>
          <a:blip r:embed="rId4" cstate="print"/>
          <a:srcRect l="41491" t="4013"/>
          <a:stretch>
            <a:fillRect/>
          </a:stretch>
        </p:blipFill>
        <p:spPr bwMode="auto">
          <a:xfrm rot="16200000">
            <a:off x="730981" y="3001421"/>
            <a:ext cx="2626264" cy="3611072"/>
          </a:xfrm>
          <a:prstGeom prst="rect">
            <a:avLst/>
          </a:prstGeom>
          <a:noFill/>
        </p:spPr>
      </p:pic>
      <p:sp>
        <p:nvSpPr>
          <p:cNvPr id="10" name="TextBox 9"/>
          <p:cNvSpPr txBox="1"/>
          <p:nvPr/>
        </p:nvSpPr>
        <p:spPr>
          <a:xfrm>
            <a:off x="0" y="2204864"/>
            <a:ext cx="3379808" cy="923330"/>
          </a:xfrm>
          <a:prstGeom prst="rect">
            <a:avLst/>
          </a:prstGeom>
          <a:noFill/>
        </p:spPr>
        <p:txBody>
          <a:bodyPr wrap="square" rtlCol="0">
            <a:spAutoFit/>
          </a:bodyPr>
          <a:lstStyle/>
          <a:p>
            <a:r>
              <a:rPr lang="en-GB" dirty="0" smtClean="0"/>
              <a:t>Image of laser spot on cathode</a:t>
            </a:r>
          </a:p>
          <a:p>
            <a:r>
              <a:rPr lang="en-GB" dirty="0" smtClean="0"/>
              <a:t>(note, not direct image, many reflections etc)</a:t>
            </a:r>
            <a:endParaRPr lang="en-GB" dirty="0"/>
          </a:p>
        </p:txBody>
      </p:sp>
      <p:sp>
        <p:nvSpPr>
          <p:cNvPr id="13" name="TextBox 12"/>
          <p:cNvSpPr txBox="1"/>
          <p:nvPr/>
        </p:nvSpPr>
        <p:spPr>
          <a:xfrm>
            <a:off x="4175956" y="2204864"/>
            <a:ext cx="1539433" cy="923330"/>
          </a:xfrm>
          <a:prstGeom prst="rect">
            <a:avLst/>
          </a:prstGeom>
          <a:noFill/>
        </p:spPr>
        <p:txBody>
          <a:bodyPr wrap="square" rtlCol="0">
            <a:spAutoFit/>
          </a:bodyPr>
          <a:lstStyle/>
          <a:p>
            <a:r>
              <a:rPr lang="en-GB" dirty="0" smtClean="0"/>
              <a:t>Convert to  8bit greyscale</a:t>
            </a:r>
            <a:endParaRPr lang="en-GB" dirty="0"/>
          </a:p>
        </p:txBody>
      </p:sp>
      <p:sp>
        <p:nvSpPr>
          <p:cNvPr id="14" name="TextBox 13"/>
          <p:cNvSpPr txBox="1"/>
          <p:nvPr/>
        </p:nvSpPr>
        <p:spPr>
          <a:xfrm>
            <a:off x="6169307" y="2204864"/>
            <a:ext cx="2974693" cy="923330"/>
          </a:xfrm>
          <a:prstGeom prst="rect">
            <a:avLst/>
          </a:prstGeom>
          <a:noFill/>
        </p:spPr>
        <p:txBody>
          <a:bodyPr wrap="square" rtlCol="0">
            <a:spAutoFit/>
          </a:bodyPr>
          <a:lstStyle/>
          <a:p>
            <a:r>
              <a:rPr lang="en-GB" dirty="0" smtClean="0"/>
              <a:t>Input into GPT as initial beam distribution</a:t>
            </a:r>
          </a:p>
          <a:p>
            <a:endParaRPr lang="en-GB" dirty="0"/>
          </a:p>
        </p:txBody>
      </p:sp>
      <p:cxnSp>
        <p:nvCxnSpPr>
          <p:cNvPr id="18" name="Straight Arrow Connector 17"/>
          <p:cNvCxnSpPr>
            <a:stCxn id="10" idx="3"/>
            <a:endCxn id="13" idx="1"/>
          </p:cNvCxnSpPr>
          <p:nvPr/>
        </p:nvCxnSpPr>
        <p:spPr bwMode="auto">
          <a:xfrm>
            <a:off x="3379808" y="2666529"/>
            <a:ext cx="796148"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0" name="Straight Arrow Connector 19"/>
          <p:cNvCxnSpPr>
            <a:stCxn id="13" idx="3"/>
            <a:endCxn id="14" idx="1"/>
          </p:cNvCxnSpPr>
          <p:nvPr/>
        </p:nvCxnSpPr>
        <p:spPr bwMode="auto">
          <a:xfrm>
            <a:off x="5715389" y="2666529"/>
            <a:ext cx="453918"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p:cNvSpPr txBox="1"/>
          <p:nvPr/>
        </p:nvSpPr>
        <p:spPr>
          <a:xfrm>
            <a:off x="596900" y="1279364"/>
            <a:ext cx="8272649" cy="646331"/>
          </a:xfrm>
          <a:prstGeom prst="rect">
            <a:avLst/>
          </a:prstGeom>
          <a:noFill/>
        </p:spPr>
        <p:txBody>
          <a:bodyPr wrap="none" rtlCol="0">
            <a:spAutoFit/>
          </a:bodyPr>
          <a:lstStyle/>
          <a:p>
            <a:r>
              <a:rPr lang="en-GB" dirty="0" smtClean="0"/>
              <a:t>Previous simulations have always assumed a circular laser spot – often far from reality.</a:t>
            </a:r>
          </a:p>
          <a:p>
            <a:r>
              <a:rPr lang="en-GB" dirty="0" smtClean="0"/>
              <a:t>Used a laser image to create an initial distribution for simulations.</a:t>
            </a:r>
            <a:endParaRPr lang="en-GB" dirty="0"/>
          </a:p>
        </p:txBody>
      </p:sp>
      <p:sp>
        <p:nvSpPr>
          <p:cNvPr id="12" name="Slide Number Placeholder 11"/>
          <p:cNvSpPr>
            <a:spLocks noGrp="1"/>
          </p:cNvSpPr>
          <p:nvPr>
            <p:ph type="sldNum" sz="quarter" idx="12"/>
          </p:nvPr>
        </p:nvSpPr>
        <p:spPr/>
        <p:txBody>
          <a:bodyPr/>
          <a:lstStyle/>
          <a:p>
            <a:fld id="{E18E51F0-892D-485E-8567-13F21079EC8B}" type="slidenum">
              <a:rPr lang="en-GB" smtClean="0"/>
              <a:pPr/>
              <a:t>17</a:t>
            </a:fld>
            <a:endParaRPr lang="en-GB"/>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
            <a:ext cx="8229600" cy="967313"/>
          </a:xfrm>
        </p:spPr>
        <p:txBody>
          <a:bodyPr>
            <a:normAutofit/>
          </a:bodyPr>
          <a:lstStyle/>
          <a:p>
            <a:r>
              <a:rPr lang="en-GB" sz="3200" b="1" dirty="0" smtClean="0"/>
              <a:t>Elliptical </a:t>
            </a:r>
            <a:r>
              <a:rPr lang="en-GB" sz="3200" b="1" dirty="0" err="1" smtClean="0"/>
              <a:t>vs</a:t>
            </a:r>
            <a:r>
              <a:rPr lang="en-GB" sz="3200" b="1" dirty="0" smtClean="0"/>
              <a:t> round laser spots</a:t>
            </a:r>
            <a:endParaRPr lang="en-GB" sz="3200" b="1" dirty="0"/>
          </a:p>
        </p:txBody>
      </p:sp>
      <p:pic>
        <p:nvPicPr>
          <p:cNvPr id="1028" name="Picture 4" descr="C:\Documents and Settings\ggj78846\My Documents\My Talks &amp; Papers\IOP_sims_computing\elips_size.png"/>
          <p:cNvPicPr>
            <a:picLocks noChangeAspect="1" noChangeArrowheads="1"/>
          </p:cNvPicPr>
          <p:nvPr/>
        </p:nvPicPr>
        <p:blipFill>
          <a:blip r:embed="rId2" cstate="print"/>
          <a:srcRect/>
          <a:stretch>
            <a:fillRect/>
          </a:stretch>
        </p:blipFill>
        <p:spPr bwMode="auto">
          <a:xfrm>
            <a:off x="0" y="744747"/>
            <a:ext cx="5227093" cy="3563630"/>
          </a:xfrm>
          <a:prstGeom prst="rect">
            <a:avLst/>
          </a:prstGeom>
          <a:noFill/>
        </p:spPr>
      </p:pic>
      <p:sp>
        <p:nvSpPr>
          <p:cNvPr id="8" name="TextBox 7"/>
          <p:cNvSpPr txBox="1"/>
          <p:nvPr/>
        </p:nvSpPr>
        <p:spPr>
          <a:xfrm>
            <a:off x="1693713" y="2785527"/>
            <a:ext cx="3409908" cy="923330"/>
          </a:xfrm>
          <a:prstGeom prst="rect">
            <a:avLst/>
          </a:prstGeom>
          <a:noFill/>
        </p:spPr>
        <p:txBody>
          <a:bodyPr wrap="none" rtlCol="0">
            <a:spAutoFit/>
          </a:bodyPr>
          <a:lstStyle/>
          <a:p>
            <a:r>
              <a:rPr lang="en-GB" dirty="0" smtClean="0">
                <a:solidFill>
                  <a:srgbClr val="FF0000"/>
                </a:solidFill>
              </a:rPr>
              <a:t>Red = round beam</a:t>
            </a:r>
          </a:p>
          <a:p>
            <a:r>
              <a:rPr lang="en-GB" dirty="0" smtClean="0">
                <a:solidFill>
                  <a:srgbClr val="00B050"/>
                </a:solidFill>
              </a:rPr>
              <a:t>Green = elliptical laser image, x</a:t>
            </a:r>
          </a:p>
          <a:p>
            <a:r>
              <a:rPr lang="en-GB" dirty="0" smtClean="0">
                <a:solidFill>
                  <a:srgbClr val="0070C0"/>
                </a:solidFill>
              </a:rPr>
              <a:t>Blue = elliptical laser image, y</a:t>
            </a:r>
            <a:endParaRPr lang="en-GB" dirty="0">
              <a:solidFill>
                <a:srgbClr val="0070C0"/>
              </a:solidFill>
            </a:endParaRPr>
          </a:p>
        </p:txBody>
      </p:sp>
      <p:sp>
        <p:nvSpPr>
          <p:cNvPr id="9" name="TextBox 8"/>
          <p:cNvSpPr txBox="1"/>
          <p:nvPr/>
        </p:nvSpPr>
        <p:spPr>
          <a:xfrm>
            <a:off x="5281687" y="1251274"/>
            <a:ext cx="2784142" cy="1200329"/>
          </a:xfrm>
          <a:prstGeom prst="rect">
            <a:avLst/>
          </a:prstGeom>
          <a:noFill/>
        </p:spPr>
        <p:txBody>
          <a:bodyPr wrap="square" rtlCol="0">
            <a:spAutoFit/>
          </a:bodyPr>
          <a:lstStyle/>
          <a:p>
            <a:r>
              <a:rPr lang="en-GB" dirty="0" smtClean="0"/>
              <a:t>Note, start with a laser spot with larger y, but beam gets rotated 90 degrees by two solenoids so x is bigger</a:t>
            </a:r>
            <a:endParaRPr lang="en-GB" dirty="0"/>
          </a:p>
        </p:txBody>
      </p:sp>
      <p:pic>
        <p:nvPicPr>
          <p:cNvPr id="6" name="Picture 5" descr="C:\Documents and Settings\ggj78846\My Documents\My Talks &amp; Papers\IOP_sims_computing\elips_emit.png"/>
          <p:cNvPicPr>
            <a:picLocks noChangeAspect="1" noChangeArrowheads="1"/>
          </p:cNvPicPr>
          <p:nvPr/>
        </p:nvPicPr>
        <p:blipFill>
          <a:blip r:embed="rId3" cstate="print"/>
          <a:srcRect/>
          <a:stretch>
            <a:fillRect/>
          </a:stretch>
        </p:blipFill>
        <p:spPr bwMode="auto">
          <a:xfrm>
            <a:off x="4067033" y="3671248"/>
            <a:ext cx="5042249" cy="3186752"/>
          </a:xfrm>
          <a:prstGeom prst="rect">
            <a:avLst/>
          </a:prstGeom>
          <a:noFill/>
        </p:spPr>
      </p:pic>
      <p:sp>
        <p:nvSpPr>
          <p:cNvPr id="7" name="TextBox 6"/>
          <p:cNvSpPr txBox="1"/>
          <p:nvPr/>
        </p:nvSpPr>
        <p:spPr>
          <a:xfrm>
            <a:off x="6005014" y="4621074"/>
            <a:ext cx="3138985" cy="923330"/>
          </a:xfrm>
          <a:prstGeom prst="rect">
            <a:avLst/>
          </a:prstGeom>
          <a:noFill/>
        </p:spPr>
        <p:txBody>
          <a:bodyPr wrap="square" rtlCol="0">
            <a:spAutoFit/>
          </a:bodyPr>
          <a:lstStyle/>
          <a:p>
            <a:r>
              <a:rPr lang="en-GB" dirty="0" smtClean="0">
                <a:solidFill>
                  <a:srgbClr val="FF0000"/>
                </a:solidFill>
              </a:rPr>
              <a:t>Red = round beam</a:t>
            </a:r>
          </a:p>
          <a:p>
            <a:r>
              <a:rPr lang="en-GB" dirty="0" smtClean="0">
                <a:solidFill>
                  <a:srgbClr val="00B050"/>
                </a:solidFill>
              </a:rPr>
              <a:t>Green = elliptical laser image, x</a:t>
            </a:r>
          </a:p>
          <a:p>
            <a:r>
              <a:rPr lang="en-GB" dirty="0" smtClean="0">
                <a:solidFill>
                  <a:srgbClr val="0070C0"/>
                </a:solidFill>
              </a:rPr>
              <a:t>Blue = elliptical laser image, y</a:t>
            </a:r>
            <a:endParaRPr lang="en-GB" dirty="0">
              <a:solidFill>
                <a:srgbClr val="0070C0"/>
              </a:solidFill>
            </a:endParaRPr>
          </a:p>
        </p:txBody>
      </p:sp>
      <p:sp>
        <p:nvSpPr>
          <p:cNvPr id="10" name="Slide Number Placeholder 9"/>
          <p:cNvSpPr>
            <a:spLocks noGrp="1"/>
          </p:cNvSpPr>
          <p:nvPr>
            <p:ph type="sldNum" sz="quarter" idx="12"/>
          </p:nvPr>
        </p:nvSpPr>
        <p:spPr/>
        <p:txBody>
          <a:bodyPr/>
          <a:lstStyle/>
          <a:p>
            <a:fld id="{E18E51F0-892D-485E-8567-13F21079EC8B}" type="slidenum">
              <a:rPr lang="en-GB" smtClean="0"/>
              <a:pPr/>
              <a:t>18</a:t>
            </a:fld>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However, in 2011, beam is circular</a:t>
            </a:r>
            <a:endParaRPr lang="en-GB" sz="3200" b="1" dirty="0"/>
          </a:p>
        </p:txBody>
      </p:sp>
      <p:sp>
        <p:nvSpPr>
          <p:cNvPr id="3" name="Content Placeholder 2"/>
          <p:cNvSpPr>
            <a:spLocks noGrp="1"/>
          </p:cNvSpPr>
          <p:nvPr>
            <p:ph idx="1"/>
          </p:nvPr>
        </p:nvSpPr>
        <p:spPr>
          <a:xfrm>
            <a:off x="457200" y="1463722"/>
            <a:ext cx="8229600" cy="4525963"/>
          </a:xfrm>
        </p:spPr>
        <p:txBody>
          <a:bodyPr>
            <a:normAutofit/>
          </a:bodyPr>
          <a:lstStyle/>
          <a:p>
            <a:r>
              <a:rPr lang="en-GB" sz="2400" dirty="0" smtClean="0"/>
              <a:t>In the 2010/2011 shutdown, much work was done on the photoinjector laser.</a:t>
            </a:r>
          </a:p>
          <a:p>
            <a:r>
              <a:rPr lang="en-GB" sz="2400" dirty="0" smtClean="0"/>
              <a:t>The beam now fairly circular and same initial size as model</a:t>
            </a:r>
            <a:endParaRPr lang="en-GB" sz="2400" dirty="0"/>
          </a:p>
        </p:txBody>
      </p:sp>
      <p:pic>
        <p:nvPicPr>
          <p:cNvPr id="2050" name="Picture 2" descr="E:\GPT_alice\elliptical\2011\1334 cathode_with_laser.tif"/>
          <p:cNvPicPr>
            <a:picLocks noChangeAspect="1" noChangeArrowheads="1"/>
          </p:cNvPicPr>
          <p:nvPr/>
        </p:nvPicPr>
        <p:blipFill>
          <a:blip r:embed="rId2" cstate="print"/>
          <a:srcRect l="22893" t="15181" r="15295" b="7905"/>
          <a:stretch>
            <a:fillRect/>
          </a:stretch>
        </p:blipFill>
        <p:spPr bwMode="auto">
          <a:xfrm>
            <a:off x="361687" y="3212976"/>
            <a:ext cx="2916324" cy="2736304"/>
          </a:xfrm>
          <a:prstGeom prst="rect">
            <a:avLst/>
          </a:prstGeom>
          <a:noFill/>
        </p:spPr>
      </p:pic>
      <p:pic>
        <p:nvPicPr>
          <p:cNvPr id="2053" name="Picture 5" descr="E:\GPT_alice\elliptical\2011\cathode.PNG"/>
          <p:cNvPicPr>
            <a:picLocks noChangeAspect="1" noChangeArrowheads="1"/>
          </p:cNvPicPr>
          <p:nvPr/>
        </p:nvPicPr>
        <p:blipFill>
          <a:blip r:embed="rId3" cstate="print"/>
          <a:srcRect/>
          <a:stretch>
            <a:fillRect/>
          </a:stretch>
        </p:blipFill>
        <p:spPr bwMode="auto">
          <a:xfrm>
            <a:off x="4466143" y="2996952"/>
            <a:ext cx="3166197" cy="3240360"/>
          </a:xfrm>
          <a:prstGeom prst="rect">
            <a:avLst/>
          </a:prstGeom>
          <a:noFill/>
        </p:spPr>
      </p:pic>
      <p:cxnSp>
        <p:nvCxnSpPr>
          <p:cNvPr id="19" name="Straight Arrow Connector 18"/>
          <p:cNvCxnSpPr>
            <a:stCxn id="2050" idx="3"/>
            <a:endCxn id="2053" idx="1"/>
          </p:cNvCxnSpPr>
          <p:nvPr/>
        </p:nvCxnSpPr>
        <p:spPr bwMode="auto">
          <a:xfrm>
            <a:off x="3278011" y="4581128"/>
            <a:ext cx="1188132" cy="3600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 name="Slide Number Placeholder 6"/>
          <p:cNvSpPr>
            <a:spLocks noGrp="1"/>
          </p:cNvSpPr>
          <p:nvPr>
            <p:ph type="sldNum" sz="quarter" idx="12"/>
          </p:nvPr>
        </p:nvSpPr>
        <p:spPr/>
        <p:txBody>
          <a:bodyPr/>
          <a:lstStyle/>
          <a:p>
            <a:fld id="{E18E51F0-892D-485E-8567-13F21079EC8B}" type="slidenum">
              <a:rPr lang="en-GB" smtClean="0"/>
              <a:pPr/>
              <a:t>19</a:t>
            </a:fld>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9"/>
          <p:cNvSpPr>
            <a:spLocks noChangeArrowheads="1"/>
          </p:cNvSpPr>
          <p:nvPr/>
        </p:nvSpPr>
        <p:spPr bwMode="auto">
          <a:xfrm>
            <a:off x="1284949" y="150125"/>
            <a:ext cx="7777163" cy="579438"/>
          </a:xfrm>
          <a:prstGeom prst="rect">
            <a:avLst/>
          </a:prstGeom>
          <a:noFill/>
          <a:ln w="9525">
            <a:noFill/>
            <a:miter lim="800000"/>
            <a:headEnd/>
            <a:tailEnd/>
          </a:ln>
        </p:spPr>
        <p:txBody>
          <a:bodyPr>
            <a:spAutoFit/>
          </a:bodyPr>
          <a:lstStyle/>
          <a:p>
            <a:pPr>
              <a:lnSpc>
                <a:spcPct val="100000"/>
              </a:lnSpc>
              <a:spcBef>
                <a:spcPct val="0"/>
              </a:spcBef>
            </a:pPr>
            <a:r>
              <a:rPr lang="en-GB" sz="3200" dirty="0">
                <a:solidFill>
                  <a:srgbClr val="FF0000"/>
                </a:solidFill>
              </a:rPr>
              <a:t>A</a:t>
            </a:r>
            <a:r>
              <a:rPr lang="en-GB" sz="2400" b="0" dirty="0"/>
              <a:t>ccelerators and </a:t>
            </a:r>
            <a:r>
              <a:rPr lang="en-GB" sz="3200" dirty="0">
                <a:solidFill>
                  <a:srgbClr val="FF0000"/>
                </a:solidFill>
              </a:rPr>
              <a:t>L</a:t>
            </a:r>
            <a:r>
              <a:rPr lang="en-GB" sz="2400" b="0" dirty="0"/>
              <a:t>asers </a:t>
            </a:r>
            <a:r>
              <a:rPr lang="en-GB" sz="3200" dirty="0">
                <a:solidFill>
                  <a:srgbClr val="FF0000"/>
                </a:solidFill>
              </a:rPr>
              <a:t>I</a:t>
            </a:r>
            <a:r>
              <a:rPr lang="en-GB" sz="2400" b="0" dirty="0"/>
              <a:t>n</a:t>
            </a:r>
            <a:r>
              <a:rPr lang="en-GB" sz="2800" dirty="0">
                <a:solidFill>
                  <a:srgbClr val="FF0000"/>
                </a:solidFill>
              </a:rPr>
              <a:t> </a:t>
            </a:r>
            <a:r>
              <a:rPr lang="en-GB" sz="3200" dirty="0">
                <a:solidFill>
                  <a:srgbClr val="FF0000"/>
                </a:solidFill>
              </a:rPr>
              <a:t>C</a:t>
            </a:r>
            <a:r>
              <a:rPr lang="en-GB" sz="2400" b="0" dirty="0"/>
              <a:t>ombined </a:t>
            </a:r>
            <a:r>
              <a:rPr lang="en-GB" sz="3200" dirty="0">
                <a:solidFill>
                  <a:srgbClr val="FF0000"/>
                </a:solidFill>
              </a:rPr>
              <a:t>E</a:t>
            </a:r>
            <a:r>
              <a:rPr lang="en-GB" sz="2400" b="0" dirty="0"/>
              <a:t>xperiments</a:t>
            </a:r>
          </a:p>
        </p:txBody>
      </p:sp>
      <p:pic>
        <p:nvPicPr>
          <p:cNvPr id="4" name="Picture 2" descr="\\Engserve\CONFORM\EMMA\drawing-layouts-and-images\ALICE_EMMA image.jpg"/>
          <p:cNvPicPr>
            <a:picLocks noChangeAspect="1" noChangeArrowheads="1"/>
          </p:cNvPicPr>
          <p:nvPr/>
        </p:nvPicPr>
        <p:blipFill>
          <a:blip r:embed="rId2" cstate="print"/>
          <a:srcRect/>
          <a:stretch>
            <a:fillRect/>
          </a:stretch>
        </p:blipFill>
        <p:spPr bwMode="auto">
          <a:xfrm>
            <a:off x="0" y="2233748"/>
            <a:ext cx="9144000" cy="3040062"/>
          </a:xfrm>
          <a:prstGeom prst="rect">
            <a:avLst/>
          </a:prstGeom>
          <a:noFill/>
          <a:ln w="9525">
            <a:noFill/>
            <a:miter lim="800000"/>
            <a:headEnd/>
            <a:tailEnd/>
          </a:ln>
        </p:spPr>
      </p:pic>
      <p:sp>
        <p:nvSpPr>
          <p:cNvPr id="5" name="TextBox 2"/>
          <p:cNvSpPr txBox="1">
            <a:spLocks noChangeArrowheads="1"/>
          </p:cNvSpPr>
          <p:nvPr/>
        </p:nvSpPr>
        <p:spPr bwMode="auto">
          <a:xfrm>
            <a:off x="336550" y="2114550"/>
            <a:ext cx="968375" cy="400050"/>
          </a:xfrm>
          <a:prstGeom prst="rect">
            <a:avLst/>
          </a:prstGeom>
          <a:noFill/>
          <a:ln w="9525">
            <a:noFill/>
            <a:miter lim="800000"/>
            <a:headEnd/>
            <a:tailEnd/>
          </a:ln>
        </p:spPr>
        <p:txBody>
          <a:bodyPr wrap="none">
            <a:spAutoFit/>
          </a:bodyPr>
          <a:lstStyle/>
          <a:p>
            <a:r>
              <a:rPr lang="en-GB" sz="2000" b="1" dirty="0">
                <a:solidFill>
                  <a:srgbClr val="FF0000"/>
                </a:solidFill>
                <a:latin typeface="Calibri" pitchFamily="34" charset="0"/>
              </a:rPr>
              <a:t>EMMA</a:t>
            </a:r>
          </a:p>
        </p:txBody>
      </p:sp>
      <p:sp>
        <p:nvSpPr>
          <p:cNvPr id="6" name="TextBox 4"/>
          <p:cNvSpPr txBox="1">
            <a:spLocks noChangeArrowheads="1"/>
          </p:cNvSpPr>
          <p:nvPr/>
        </p:nvSpPr>
        <p:spPr bwMode="auto">
          <a:xfrm>
            <a:off x="3048000" y="5029200"/>
            <a:ext cx="2048253" cy="338554"/>
          </a:xfrm>
          <a:prstGeom prst="rect">
            <a:avLst/>
          </a:prstGeom>
          <a:noFill/>
          <a:ln w="9525">
            <a:noFill/>
            <a:miter lim="800000"/>
            <a:headEnd/>
            <a:tailEnd/>
          </a:ln>
        </p:spPr>
        <p:txBody>
          <a:bodyPr wrap="none">
            <a:spAutoFit/>
          </a:bodyPr>
          <a:lstStyle/>
          <a:p>
            <a:r>
              <a:rPr lang="en-GB" sz="1600" b="1" dirty="0" smtClean="0">
                <a:solidFill>
                  <a:srgbClr val="0033CC"/>
                </a:solidFill>
                <a:latin typeface="Calibri" pitchFamily="34" charset="0"/>
              </a:rPr>
              <a:t>superconducting linac</a:t>
            </a:r>
            <a:endParaRPr lang="en-GB" sz="1600" b="1" dirty="0">
              <a:solidFill>
                <a:srgbClr val="0033CC"/>
              </a:solidFill>
              <a:latin typeface="Calibri" pitchFamily="34" charset="0"/>
            </a:endParaRPr>
          </a:p>
        </p:txBody>
      </p:sp>
      <p:sp>
        <p:nvSpPr>
          <p:cNvPr id="7" name="TextBox 5"/>
          <p:cNvSpPr txBox="1">
            <a:spLocks noChangeArrowheads="1"/>
          </p:cNvSpPr>
          <p:nvPr/>
        </p:nvSpPr>
        <p:spPr bwMode="auto">
          <a:xfrm>
            <a:off x="6324600" y="5562600"/>
            <a:ext cx="1604222" cy="584775"/>
          </a:xfrm>
          <a:prstGeom prst="rect">
            <a:avLst/>
          </a:prstGeom>
          <a:noFill/>
          <a:ln w="9525">
            <a:noFill/>
            <a:miter lim="800000"/>
            <a:headEnd/>
            <a:tailEnd/>
          </a:ln>
        </p:spPr>
        <p:txBody>
          <a:bodyPr wrap="none">
            <a:spAutoFit/>
          </a:bodyPr>
          <a:lstStyle/>
          <a:p>
            <a:r>
              <a:rPr lang="en-GB" sz="1600" b="1" dirty="0" smtClean="0">
                <a:solidFill>
                  <a:srgbClr val="0033CC"/>
                </a:solidFill>
                <a:latin typeface="Calibri" pitchFamily="34" charset="0"/>
              </a:rPr>
              <a:t>superconducting</a:t>
            </a:r>
          </a:p>
          <a:p>
            <a:r>
              <a:rPr lang="en-GB" sz="1600" b="1" dirty="0" smtClean="0">
                <a:solidFill>
                  <a:srgbClr val="0033CC"/>
                </a:solidFill>
                <a:latin typeface="Calibri" pitchFamily="34" charset="0"/>
              </a:rPr>
              <a:t>booster</a:t>
            </a:r>
            <a:endParaRPr lang="en-GB" sz="1600" b="1" dirty="0">
              <a:solidFill>
                <a:srgbClr val="0033CC"/>
              </a:solidFill>
              <a:latin typeface="Calibri" pitchFamily="34" charset="0"/>
            </a:endParaRPr>
          </a:p>
        </p:txBody>
      </p:sp>
      <p:sp>
        <p:nvSpPr>
          <p:cNvPr id="8" name="TextBox 6"/>
          <p:cNvSpPr txBox="1">
            <a:spLocks noChangeArrowheads="1"/>
          </p:cNvSpPr>
          <p:nvPr/>
        </p:nvSpPr>
        <p:spPr bwMode="auto">
          <a:xfrm>
            <a:off x="7696200" y="5105400"/>
            <a:ext cx="788999" cy="338554"/>
          </a:xfrm>
          <a:prstGeom prst="rect">
            <a:avLst/>
          </a:prstGeom>
          <a:noFill/>
          <a:ln w="9525">
            <a:noFill/>
            <a:miter lim="800000"/>
            <a:headEnd/>
            <a:tailEnd/>
          </a:ln>
        </p:spPr>
        <p:txBody>
          <a:bodyPr wrap="none">
            <a:spAutoFit/>
          </a:bodyPr>
          <a:lstStyle/>
          <a:p>
            <a:r>
              <a:rPr lang="en-GB" sz="1600" b="1" dirty="0" smtClean="0">
                <a:solidFill>
                  <a:srgbClr val="0033CC"/>
                </a:solidFill>
                <a:latin typeface="Calibri" pitchFamily="34" charset="0"/>
              </a:rPr>
              <a:t>DC gun</a:t>
            </a:r>
            <a:endParaRPr lang="en-GB" sz="1600" b="1" dirty="0">
              <a:solidFill>
                <a:srgbClr val="0033CC"/>
              </a:solidFill>
              <a:latin typeface="Calibri" pitchFamily="34" charset="0"/>
            </a:endParaRPr>
          </a:p>
        </p:txBody>
      </p:sp>
      <p:sp>
        <p:nvSpPr>
          <p:cNvPr id="9" name="TextBox 7"/>
          <p:cNvSpPr txBox="1">
            <a:spLocks noChangeArrowheads="1"/>
          </p:cNvSpPr>
          <p:nvPr/>
        </p:nvSpPr>
        <p:spPr bwMode="auto">
          <a:xfrm>
            <a:off x="8004175" y="5410200"/>
            <a:ext cx="1139825" cy="584775"/>
          </a:xfrm>
          <a:prstGeom prst="rect">
            <a:avLst/>
          </a:prstGeom>
          <a:noFill/>
          <a:ln w="9525">
            <a:noFill/>
            <a:miter lim="800000"/>
            <a:headEnd/>
            <a:tailEnd/>
          </a:ln>
        </p:spPr>
        <p:txBody>
          <a:bodyPr wrap="square">
            <a:spAutoFit/>
          </a:bodyPr>
          <a:lstStyle/>
          <a:p>
            <a:r>
              <a:rPr lang="en-GB" sz="1600" b="1" dirty="0" smtClean="0">
                <a:solidFill>
                  <a:srgbClr val="0033CC"/>
                </a:solidFill>
                <a:latin typeface="Calibri" pitchFamily="34" charset="0"/>
              </a:rPr>
              <a:t>500KV PSU</a:t>
            </a:r>
            <a:endParaRPr lang="en-GB" sz="1600" b="1" dirty="0">
              <a:solidFill>
                <a:srgbClr val="0033CC"/>
              </a:solidFill>
              <a:latin typeface="Calibri" pitchFamily="34" charset="0"/>
            </a:endParaRPr>
          </a:p>
          <a:p>
            <a:endParaRPr lang="en-GB" sz="1600" b="1" dirty="0">
              <a:solidFill>
                <a:srgbClr val="0033CC"/>
              </a:solidFill>
              <a:latin typeface="Calibri" pitchFamily="34" charset="0"/>
            </a:endParaRPr>
          </a:p>
        </p:txBody>
      </p:sp>
      <p:cxnSp>
        <p:nvCxnSpPr>
          <p:cNvPr id="10" name="Straight Arrow Connector 9"/>
          <p:cNvCxnSpPr>
            <a:cxnSpLocks noChangeShapeType="1"/>
          </p:cNvCxnSpPr>
          <p:nvPr/>
        </p:nvCxnSpPr>
        <p:spPr bwMode="auto">
          <a:xfrm rot="5400000" flipH="1" flipV="1">
            <a:off x="7070725" y="5238750"/>
            <a:ext cx="547688" cy="141288"/>
          </a:xfrm>
          <a:prstGeom prst="straightConnector1">
            <a:avLst/>
          </a:prstGeom>
          <a:noFill/>
          <a:ln w="12700" algn="ctr">
            <a:solidFill>
              <a:srgbClr val="0033CC"/>
            </a:solidFill>
            <a:miter lim="800000"/>
            <a:headEnd/>
            <a:tailEnd type="triangle" w="med" len="med"/>
          </a:ln>
        </p:spPr>
      </p:cxnSp>
      <p:cxnSp>
        <p:nvCxnSpPr>
          <p:cNvPr id="11" name="Straight Arrow Connector 10"/>
          <p:cNvCxnSpPr>
            <a:cxnSpLocks noChangeShapeType="1"/>
          </p:cNvCxnSpPr>
          <p:nvPr/>
        </p:nvCxnSpPr>
        <p:spPr bwMode="auto">
          <a:xfrm rot="5400000" flipH="1" flipV="1">
            <a:off x="8429625" y="5070475"/>
            <a:ext cx="444500" cy="82550"/>
          </a:xfrm>
          <a:prstGeom prst="straightConnector1">
            <a:avLst/>
          </a:prstGeom>
          <a:noFill/>
          <a:ln w="12700" algn="ctr">
            <a:solidFill>
              <a:srgbClr val="0033CC"/>
            </a:solidFill>
            <a:miter lim="800000"/>
            <a:headEnd/>
            <a:tailEnd type="triangle" w="med" len="med"/>
          </a:ln>
        </p:spPr>
      </p:cxnSp>
      <p:cxnSp>
        <p:nvCxnSpPr>
          <p:cNvPr id="12" name="Straight Arrow Connector 11"/>
          <p:cNvCxnSpPr>
            <a:cxnSpLocks noChangeShapeType="1"/>
          </p:cNvCxnSpPr>
          <p:nvPr/>
        </p:nvCxnSpPr>
        <p:spPr bwMode="auto">
          <a:xfrm rot="5400000" flipH="1" flipV="1">
            <a:off x="8041482" y="4891882"/>
            <a:ext cx="325436" cy="101600"/>
          </a:xfrm>
          <a:prstGeom prst="straightConnector1">
            <a:avLst/>
          </a:prstGeom>
          <a:noFill/>
          <a:ln w="12700" algn="ctr">
            <a:solidFill>
              <a:srgbClr val="0033CC"/>
            </a:solidFill>
            <a:miter lim="800000"/>
            <a:headEnd/>
            <a:tailEnd type="triangle" w="med" len="med"/>
          </a:ln>
        </p:spPr>
      </p:cxnSp>
      <p:sp>
        <p:nvSpPr>
          <p:cNvPr id="13" name="TextBox 12"/>
          <p:cNvSpPr txBox="1">
            <a:spLocks noChangeArrowheads="1"/>
          </p:cNvSpPr>
          <p:nvPr/>
        </p:nvSpPr>
        <p:spPr bwMode="auto">
          <a:xfrm>
            <a:off x="7637463" y="2590800"/>
            <a:ext cx="1350883" cy="584775"/>
          </a:xfrm>
          <a:prstGeom prst="rect">
            <a:avLst/>
          </a:prstGeom>
          <a:noFill/>
          <a:ln w="9525">
            <a:noFill/>
            <a:miter lim="800000"/>
            <a:headEnd/>
            <a:tailEnd/>
          </a:ln>
        </p:spPr>
        <p:txBody>
          <a:bodyPr wrap="none">
            <a:spAutoFit/>
          </a:bodyPr>
          <a:lstStyle/>
          <a:p>
            <a:r>
              <a:rPr lang="en-GB" sz="1600" b="1" dirty="0" err="1" smtClean="0">
                <a:solidFill>
                  <a:srgbClr val="0033CC"/>
                </a:solidFill>
                <a:latin typeface="Calibri" pitchFamily="34" charset="0"/>
              </a:rPr>
              <a:t>photoinjector</a:t>
            </a:r>
            <a:endParaRPr lang="en-GB" sz="1600" b="1" dirty="0">
              <a:solidFill>
                <a:srgbClr val="0033CC"/>
              </a:solidFill>
              <a:latin typeface="Calibri" pitchFamily="34" charset="0"/>
            </a:endParaRPr>
          </a:p>
          <a:p>
            <a:r>
              <a:rPr lang="en-GB" sz="1600" b="1" dirty="0" smtClean="0">
                <a:solidFill>
                  <a:srgbClr val="0033CC"/>
                </a:solidFill>
                <a:latin typeface="Calibri" pitchFamily="34" charset="0"/>
              </a:rPr>
              <a:t>laser</a:t>
            </a:r>
            <a:endParaRPr lang="en-GB" sz="1600" b="1" dirty="0">
              <a:solidFill>
                <a:srgbClr val="0033CC"/>
              </a:solidFill>
              <a:latin typeface="Calibri" pitchFamily="34" charset="0"/>
            </a:endParaRPr>
          </a:p>
        </p:txBody>
      </p:sp>
      <p:cxnSp>
        <p:nvCxnSpPr>
          <p:cNvPr id="14" name="Straight Arrow Connector 13"/>
          <p:cNvCxnSpPr>
            <a:cxnSpLocks noChangeShapeType="1"/>
          </p:cNvCxnSpPr>
          <p:nvPr/>
        </p:nvCxnSpPr>
        <p:spPr bwMode="auto">
          <a:xfrm rot="5400000">
            <a:off x="8001001" y="3236913"/>
            <a:ext cx="341313" cy="115887"/>
          </a:xfrm>
          <a:prstGeom prst="straightConnector1">
            <a:avLst/>
          </a:prstGeom>
          <a:noFill/>
          <a:ln w="12700" algn="ctr">
            <a:solidFill>
              <a:srgbClr val="0033CC"/>
            </a:solidFill>
            <a:miter lim="800000"/>
            <a:headEnd/>
            <a:tailEnd type="triangle" w="med" len="med"/>
          </a:ln>
        </p:spPr>
      </p:cxnSp>
      <p:sp>
        <p:nvSpPr>
          <p:cNvPr id="15" name="TextBox 17"/>
          <p:cNvSpPr txBox="1">
            <a:spLocks noChangeArrowheads="1"/>
          </p:cNvSpPr>
          <p:nvPr/>
        </p:nvSpPr>
        <p:spPr bwMode="auto">
          <a:xfrm>
            <a:off x="6705600" y="2819400"/>
            <a:ext cx="926857" cy="338554"/>
          </a:xfrm>
          <a:prstGeom prst="rect">
            <a:avLst/>
          </a:prstGeom>
          <a:noFill/>
          <a:ln w="9525">
            <a:noFill/>
            <a:miter lim="800000"/>
            <a:headEnd/>
            <a:tailEnd/>
          </a:ln>
        </p:spPr>
        <p:txBody>
          <a:bodyPr wrap="none">
            <a:spAutoFit/>
          </a:bodyPr>
          <a:lstStyle/>
          <a:p>
            <a:r>
              <a:rPr lang="en-GB" sz="1600" b="1" dirty="0">
                <a:solidFill>
                  <a:srgbClr val="0033CC"/>
                </a:solidFill>
                <a:latin typeface="Calibri" pitchFamily="34" charset="0"/>
              </a:rPr>
              <a:t>TW </a:t>
            </a:r>
            <a:r>
              <a:rPr lang="en-GB" sz="1600" b="1" dirty="0" smtClean="0">
                <a:solidFill>
                  <a:srgbClr val="0033CC"/>
                </a:solidFill>
                <a:latin typeface="Calibri" pitchFamily="34" charset="0"/>
              </a:rPr>
              <a:t>laser</a:t>
            </a:r>
            <a:endParaRPr lang="en-GB" sz="1600" b="1" dirty="0">
              <a:solidFill>
                <a:srgbClr val="0033CC"/>
              </a:solidFill>
              <a:latin typeface="Calibri" pitchFamily="34" charset="0"/>
            </a:endParaRPr>
          </a:p>
        </p:txBody>
      </p:sp>
      <p:cxnSp>
        <p:nvCxnSpPr>
          <p:cNvPr id="16" name="Straight Arrow Connector 19"/>
          <p:cNvCxnSpPr>
            <a:cxnSpLocks noChangeShapeType="1"/>
          </p:cNvCxnSpPr>
          <p:nvPr/>
        </p:nvCxnSpPr>
        <p:spPr bwMode="auto">
          <a:xfrm rot="16200000" flipH="1">
            <a:off x="7104063" y="3259137"/>
            <a:ext cx="341313" cy="71438"/>
          </a:xfrm>
          <a:prstGeom prst="straightConnector1">
            <a:avLst/>
          </a:prstGeom>
          <a:noFill/>
          <a:ln w="12700" algn="ctr">
            <a:solidFill>
              <a:srgbClr val="0033CC"/>
            </a:solidFill>
            <a:miter lim="800000"/>
            <a:headEnd/>
            <a:tailEnd type="triangle" w="med" len="med"/>
          </a:ln>
        </p:spPr>
      </p:cxnSp>
      <p:sp>
        <p:nvSpPr>
          <p:cNvPr id="17" name="TextBox 22"/>
          <p:cNvSpPr txBox="1">
            <a:spLocks noChangeArrowheads="1"/>
          </p:cNvSpPr>
          <p:nvPr/>
        </p:nvSpPr>
        <p:spPr bwMode="auto">
          <a:xfrm>
            <a:off x="5181600" y="3014246"/>
            <a:ext cx="1413426" cy="338554"/>
          </a:xfrm>
          <a:prstGeom prst="rect">
            <a:avLst/>
          </a:prstGeom>
          <a:noFill/>
          <a:ln w="9525">
            <a:noFill/>
            <a:miter lim="800000"/>
            <a:headEnd/>
            <a:tailEnd/>
          </a:ln>
        </p:spPr>
        <p:txBody>
          <a:bodyPr wrap="square">
            <a:spAutoFit/>
          </a:bodyPr>
          <a:lstStyle/>
          <a:p>
            <a:r>
              <a:rPr lang="en-GB" sz="1600" b="1" dirty="0" smtClean="0">
                <a:solidFill>
                  <a:srgbClr val="0033CC"/>
                </a:solidFill>
                <a:latin typeface="Calibri" pitchFamily="34" charset="0"/>
              </a:rPr>
              <a:t>THz beamline</a:t>
            </a:r>
            <a:endParaRPr lang="en-GB" sz="1600" b="1" dirty="0">
              <a:solidFill>
                <a:srgbClr val="0033CC"/>
              </a:solidFill>
              <a:latin typeface="Calibri" pitchFamily="34" charset="0"/>
            </a:endParaRPr>
          </a:p>
        </p:txBody>
      </p:sp>
      <p:cxnSp>
        <p:nvCxnSpPr>
          <p:cNvPr id="18" name="Straight Arrow Connector 23"/>
          <p:cNvCxnSpPr>
            <a:cxnSpLocks noChangeShapeType="1"/>
          </p:cNvCxnSpPr>
          <p:nvPr/>
        </p:nvCxnSpPr>
        <p:spPr bwMode="auto">
          <a:xfrm>
            <a:off x="6096000" y="3273425"/>
            <a:ext cx="374650" cy="265113"/>
          </a:xfrm>
          <a:prstGeom prst="straightConnector1">
            <a:avLst/>
          </a:prstGeom>
          <a:noFill/>
          <a:ln w="12700" algn="ctr">
            <a:solidFill>
              <a:srgbClr val="0033CC"/>
            </a:solidFill>
            <a:miter lim="800000"/>
            <a:headEnd/>
            <a:tailEnd type="triangle" w="med" len="med"/>
          </a:ln>
        </p:spPr>
      </p:cxnSp>
      <p:sp>
        <p:nvSpPr>
          <p:cNvPr id="19" name="TextBox 25"/>
          <p:cNvSpPr txBox="1">
            <a:spLocks noChangeArrowheads="1"/>
          </p:cNvSpPr>
          <p:nvPr/>
        </p:nvSpPr>
        <p:spPr bwMode="auto">
          <a:xfrm>
            <a:off x="3810000" y="2667000"/>
            <a:ext cx="1447800" cy="830997"/>
          </a:xfrm>
          <a:prstGeom prst="rect">
            <a:avLst/>
          </a:prstGeom>
          <a:noFill/>
          <a:ln w="9525">
            <a:noFill/>
            <a:miter lim="800000"/>
            <a:headEnd/>
            <a:tailEnd/>
          </a:ln>
        </p:spPr>
        <p:txBody>
          <a:bodyPr wrap="square">
            <a:spAutoFit/>
          </a:bodyPr>
          <a:lstStyle/>
          <a:p>
            <a:r>
              <a:rPr lang="en-GB" sz="1600" b="1" dirty="0" smtClean="0">
                <a:solidFill>
                  <a:srgbClr val="0033CC"/>
                </a:solidFill>
                <a:latin typeface="Calibri" pitchFamily="34" charset="0"/>
              </a:rPr>
              <a:t>bunch compressor</a:t>
            </a:r>
            <a:endParaRPr lang="en-GB" sz="1600" b="1" dirty="0">
              <a:solidFill>
                <a:srgbClr val="0033CC"/>
              </a:solidFill>
              <a:latin typeface="Calibri" pitchFamily="34" charset="0"/>
            </a:endParaRPr>
          </a:p>
          <a:p>
            <a:r>
              <a:rPr lang="en-GB" sz="1600" b="1" dirty="0" smtClean="0">
                <a:solidFill>
                  <a:srgbClr val="0033CC"/>
                </a:solidFill>
                <a:latin typeface="Calibri" pitchFamily="34" charset="0"/>
              </a:rPr>
              <a:t>chicane</a:t>
            </a:r>
            <a:endParaRPr lang="en-GB" sz="1600" b="1" dirty="0">
              <a:solidFill>
                <a:srgbClr val="0033CC"/>
              </a:solidFill>
              <a:latin typeface="Calibri" pitchFamily="34" charset="0"/>
            </a:endParaRPr>
          </a:p>
        </p:txBody>
      </p:sp>
      <p:cxnSp>
        <p:nvCxnSpPr>
          <p:cNvPr id="20" name="Straight Arrow Connector 28"/>
          <p:cNvCxnSpPr>
            <a:cxnSpLocks noChangeShapeType="1"/>
          </p:cNvCxnSpPr>
          <p:nvPr/>
        </p:nvCxnSpPr>
        <p:spPr bwMode="auto">
          <a:xfrm rot="16200000" flipH="1">
            <a:off x="1624015" y="2795589"/>
            <a:ext cx="739773" cy="177798"/>
          </a:xfrm>
          <a:prstGeom prst="straightConnector1">
            <a:avLst/>
          </a:prstGeom>
          <a:noFill/>
          <a:ln w="12700" algn="ctr">
            <a:solidFill>
              <a:srgbClr val="0033CC"/>
            </a:solidFill>
            <a:miter lim="800000"/>
            <a:headEnd/>
            <a:tailEnd type="triangle" w="med" len="med"/>
          </a:ln>
        </p:spPr>
      </p:cxnSp>
      <p:sp>
        <p:nvSpPr>
          <p:cNvPr id="21" name="TextBox 31"/>
          <p:cNvSpPr txBox="1">
            <a:spLocks noChangeArrowheads="1"/>
          </p:cNvSpPr>
          <p:nvPr/>
        </p:nvSpPr>
        <p:spPr bwMode="auto">
          <a:xfrm>
            <a:off x="1524000" y="2209800"/>
            <a:ext cx="2133600" cy="338554"/>
          </a:xfrm>
          <a:prstGeom prst="rect">
            <a:avLst/>
          </a:prstGeom>
          <a:noFill/>
          <a:ln w="9525">
            <a:noFill/>
            <a:miter lim="800000"/>
            <a:headEnd/>
            <a:tailEnd/>
          </a:ln>
        </p:spPr>
        <p:txBody>
          <a:bodyPr wrap="square">
            <a:spAutoFit/>
          </a:bodyPr>
          <a:lstStyle/>
          <a:p>
            <a:r>
              <a:rPr lang="en-GB" sz="1600" b="1" dirty="0">
                <a:solidFill>
                  <a:srgbClr val="0033CC"/>
                </a:solidFill>
                <a:latin typeface="Calibri" pitchFamily="34" charset="0"/>
              </a:rPr>
              <a:t>1</a:t>
            </a:r>
            <a:r>
              <a:rPr lang="en-GB" sz="1600" b="1" baseline="30000" dirty="0">
                <a:solidFill>
                  <a:srgbClr val="0033CC"/>
                </a:solidFill>
                <a:latin typeface="Calibri" pitchFamily="34" charset="0"/>
              </a:rPr>
              <a:t>st</a:t>
            </a:r>
            <a:r>
              <a:rPr lang="en-GB" sz="1600" b="1" dirty="0">
                <a:solidFill>
                  <a:srgbClr val="0033CC"/>
                </a:solidFill>
                <a:latin typeface="Calibri" pitchFamily="34" charset="0"/>
              </a:rPr>
              <a:t> </a:t>
            </a:r>
            <a:r>
              <a:rPr lang="en-GB" sz="1600" b="1" dirty="0" smtClean="0">
                <a:solidFill>
                  <a:srgbClr val="0033CC"/>
                </a:solidFill>
                <a:latin typeface="Calibri" pitchFamily="34" charset="0"/>
              </a:rPr>
              <a:t>arc (translatable</a:t>
            </a:r>
            <a:r>
              <a:rPr lang="en-GB" sz="1600" b="1" dirty="0">
                <a:solidFill>
                  <a:srgbClr val="0033CC"/>
                </a:solidFill>
                <a:latin typeface="Calibri" pitchFamily="34" charset="0"/>
              </a:rPr>
              <a:t>)</a:t>
            </a:r>
          </a:p>
        </p:txBody>
      </p:sp>
      <p:sp>
        <p:nvSpPr>
          <p:cNvPr id="22" name="TextBox 32"/>
          <p:cNvSpPr txBox="1">
            <a:spLocks noChangeArrowheads="1"/>
          </p:cNvSpPr>
          <p:nvPr/>
        </p:nvSpPr>
        <p:spPr bwMode="auto">
          <a:xfrm>
            <a:off x="5334000" y="5410200"/>
            <a:ext cx="760016" cy="584775"/>
          </a:xfrm>
          <a:prstGeom prst="rect">
            <a:avLst/>
          </a:prstGeom>
          <a:noFill/>
          <a:ln w="9525">
            <a:noFill/>
            <a:miter lim="800000"/>
            <a:headEnd/>
            <a:tailEnd/>
          </a:ln>
        </p:spPr>
        <p:txBody>
          <a:bodyPr wrap="none">
            <a:spAutoFit/>
          </a:bodyPr>
          <a:lstStyle/>
          <a:p>
            <a:r>
              <a:rPr lang="en-GB" sz="1600" b="1" dirty="0">
                <a:solidFill>
                  <a:srgbClr val="0033CC"/>
                </a:solidFill>
                <a:latin typeface="Calibri" pitchFamily="34" charset="0"/>
              </a:rPr>
              <a:t>2</a:t>
            </a:r>
            <a:r>
              <a:rPr lang="en-GB" sz="1600" b="1" baseline="30000" dirty="0">
                <a:solidFill>
                  <a:srgbClr val="0033CC"/>
                </a:solidFill>
                <a:latin typeface="Calibri" pitchFamily="34" charset="0"/>
              </a:rPr>
              <a:t>nd</a:t>
            </a:r>
            <a:r>
              <a:rPr lang="en-GB" sz="1600" b="1" dirty="0">
                <a:solidFill>
                  <a:srgbClr val="0033CC"/>
                </a:solidFill>
                <a:latin typeface="Calibri" pitchFamily="34" charset="0"/>
              </a:rPr>
              <a:t> </a:t>
            </a:r>
            <a:r>
              <a:rPr lang="en-GB" sz="1600" b="1" dirty="0" smtClean="0">
                <a:solidFill>
                  <a:srgbClr val="0033CC"/>
                </a:solidFill>
                <a:latin typeface="Calibri" pitchFamily="34" charset="0"/>
              </a:rPr>
              <a:t>arc</a:t>
            </a:r>
            <a:endParaRPr lang="en-GB" sz="1600" b="1" dirty="0">
              <a:solidFill>
                <a:srgbClr val="0033CC"/>
              </a:solidFill>
              <a:latin typeface="Calibri" pitchFamily="34" charset="0"/>
            </a:endParaRPr>
          </a:p>
          <a:p>
            <a:r>
              <a:rPr lang="en-GB" sz="1600" b="1" dirty="0" smtClean="0">
                <a:solidFill>
                  <a:srgbClr val="0033CC"/>
                </a:solidFill>
                <a:latin typeface="Calibri" pitchFamily="34" charset="0"/>
              </a:rPr>
              <a:t>(fixed</a:t>
            </a:r>
            <a:r>
              <a:rPr lang="en-GB" sz="1600" b="1" dirty="0">
                <a:solidFill>
                  <a:srgbClr val="0033CC"/>
                </a:solidFill>
                <a:latin typeface="Calibri" pitchFamily="34" charset="0"/>
              </a:rPr>
              <a:t>)</a:t>
            </a:r>
          </a:p>
        </p:txBody>
      </p:sp>
      <p:cxnSp>
        <p:nvCxnSpPr>
          <p:cNvPr id="23" name="Straight Arrow Connector 33"/>
          <p:cNvCxnSpPr>
            <a:cxnSpLocks noChangeShapeType="1"/>
          </p:cNvCxnSpPr>
          <p:nvPr/>
        </p:nvCxnSpPr>
        <p:spPr bwMode="auto">
          <a:xfrm rot="5400000" flipH="1" flipV="1">
            <a:off x="5889625" y="4797425"/>
            <a:ext cx="666750" cy="558800"/>
          </a:xfrm>
          <a:prstGeom prst="straightConnector1">
            <a:avLst/>
          </a:prstGeom>
          <a:noFill/>
          <a:ln w="12700" algn="ctr">
            <a:solidFill>
              <a:srgbClr val="0033CC"/>
            </a:solidFill>
            <a:miter lim="800000"/>
            <a:headEnd/>
            <a:tailEnd type="triangle" w="med" len="med"/>
          </a:ln>
        </p:spPr>
      </p:cxnSp>
      <p:sp>
        <p:nvSpPr>
          <p:cNvPr id="24" name="TextBox 35"/>
          <p:cNvSpPr txBox="1">
            <a:spLocks noChangeArrowheads="1"/>
          </p:cNvSpPr>
          <p:nvPr/>
        </p:nvSpPr>
        <p:spPr bwMode="auto">
          <a:xfrm>
            <a:off x="2052638" y="4560888"/>
            <a:ext cx="712054" cy="584775"/>
          </a:xfrm>
          <a:prstGeom prst="rect">
            <a:avLst/>
          </a:prstGeom>
          <a:noFill/>
          <a:ln w="9525">
            <a:noFill/>
            <a:miter lim="800000"/>
            <a:headEnd/>
            <a:tailEnd/>
          </a:ln>
        </p:spPr>
        <p:txBody>
          <a:bodyPr wrap="none">
            <a:spAutoFit/>
          </a:bodyPr>
          <a:lstStyle/>
          <a:p>
            <a:r>
              <a:rPr lang="en-GB" sz="1600" b="1" dirty="0" smtClean="0">
                <a:solidFill>
                  <a:srgbClr val="0033CC"/>
                </a:solidFill>
                <a:latin typeface="Calibri" pitchFamily="34" charset="0"/>
              </a:rPr>
              <a:t>beam </a:t>
            </a:r>
            <a:endParaRPr lang="en-GB" sz="1600" b="1" dirty="0">
              <a:solidFill>
                <a:srgbClr val="0033CC"/>
              </a:solidFill>
              <a:latin typeface="Calibri" pitchFamily="34" charset="0"/>
            </a:endParaRPr>
          </a:p>
          <a:p>
            <a:r>
              <a:rPr lang="en-GB" sz="1600" b="1" dirty="0" smtClean="0">
                <a:solidFill>
                  <a:srgbClr val="0033CC"/>
                </a:solidFill>
                <a:latin typeface="Calibri" pitchFamily="34" charset="0"/>
              </a:rPr>
              <a:t>dump</a:t>
            </a:r>
            <a:endParaRPr lang="en-GB" sz="1600" b="1" dirty="0">
              <a:solidFill>
                <a:srgbClr val="0033CC"/>
              </a:solidFill>
              <a:latin typeface="Calibri" pitchFamily="34" charset="0"/>
            </a:endParaRPr>
          </a:p>
        </p:txBody>
      </p:sp>
      <p:cxnSp>
        <p:nvCxnSpPr>
          <p:cNvPr id="25" name="Straight Arrow Connector 36"/>
          <p:cNvCxnSpPr>
            <a:cxnSpLocks noChangeShapeType="1"/>
          </p:cNvCxnSpPr>
          <p:nvPr/>
        </p:nvCxnSpPr>
        <p:spPr bwMode="auto">
          <a:xfrm rot="5400000" flipH="1" flipV="1">
            <a:off x="2269332" y="4088606"/>
            <a:ext cx="693738" cy="250825"/>
          </a:xfrm>
          <a:prstGeom prst="straightConnector1">
            <a:avLst/>
          </a:prstGeom>
          <a:noFill/>
          <a:ln w="12700" algn="ctr">
            <a:solidFill>
              <a:srgbClr val="0033CC"/>
            </a:solidFill>
            <a:miter lim="800000"/>
            <a:headEnd/>
            <a:tailEnd type="triangle" w="med" len="med"/>
          </a:ln>
        </p:spPr>
      </p:cxnSp>
      <p:cxnSp>
        <p:nvCxnSpPr>
          <p:cNvPr id="26" name="Straight Arrow Connector 37"/>
          <p:cNvCxnSpPr>
            <a:cxnSpLocks noChangeShapeType="1"/>
          </p:cNvCxnSpPr>
          <p:nvPr/>
        </p:nvCxnSpPr>
        <p:spPr bwMode="auto">
          <a:xfrm rot="5400000" flipH="1" flipV="1">
            <a:off x="3784601" y="4910137"/>
            <a:ext cx="328612" cy="68263"/>
          </a:xfrm>
          <a:prstGeom prst="straightConnector1">
            <a:avLst/>
          </a:prstGeom>
          <a:noFill/>
          <a:ln w="12700" algn="ctr">
            <a:solidFill>
              <a:srgbClr val="0033CC"/>
            </a:solidFill>
            <a:miter lim="800000"/>
            <a:headEnd/>
            <a:tailEnd type="triangle" w="med" len="med"/>
          </a:ln>
        </p:spPr>
      </p:cxnSp>
      <p:cxnSp>
        <p:nvCxnSpPr>
          <p:cNvPr id="27" name="Straight Arrow Connector 23"/>
          <p:cNvCxnSpPr>
            <a:cxnSpLocks noChangeShapeType="1"/>
          </p:cNvCxnSpPr>
          <p:nvPr/>
        </p:nvCxnSpPr>
        <p:spPr bwMode="auto">
          <a:xfrm rot="16200000" flipH="1">
            <a:off x="4590256" y="3410744"/>
            <a:ext cx="338138" cy="222250"/>
          </a:xfrm>
          <a:prstGeom prst="straightConnector1">
            <a:avLst/>
          </a:prstGeom>
          <a:noFill/>
          <a:ln w="12700" algn="ctr">
            <a:solidFill>
              <a:srgbClr val="0033CC"/>
            </a:solidFill>
            <a:miter lim="800000"/>
            <a:headEnd/>
            <a:tailEnd type="triangle" w="med" len="med"/>
          </a:ln>
        </p:spPr>
      </p:cxnSp>
      <p:sp>
        <p:nvSpPr>
          <p:cNvPr id="30" name="Rectangle 13"/>
          <p:cNvSpPr>
            <a:spLocks noChangeArrowheads="1"/>
          </p:cNvSpPr>
          <p:nvPr/>
        </p:nvSpPr>
        <p:spPr bwMode="auto">
          <a:xfrm>
            <a:off x="2057990" y="1172239"/>
            <a:ext cx="5570719" cy="707886"/>
          </a:xfrm>
          <a:prstGeom prst="rect">
            <a:avLst/>
          </a:prstGeom>
          <a:noFill/>
          <a:ln w="9525">
            <a:solidFill>
              <a:schemeClr val="tx1"/>
            </a:solidFill>
            <a:miter lim="800000"/>
            <a:headEnd/>
            <a:tailEnd/>
          </a:ln>
        </p:spPr>
        <p:txBody>
          <a:bodyPr wrap="square">
            <a:spAutoFit/>
          </a:bodyPr>
          <a:lstStyle/>
          <a:p>
            <a:pPr algn="ctr" eaLnBrk="1" hangingPunct="1">
              <a:lnSpc>
                <a:spcPct val="100000"/>
              </a:lnSpc>
              <a:spcBef>
                <a:spcPct val="0"/>
              </a:spcBef>
            </a:pPr>
            <a:r>
              <a:rPr lang="en-GB" sz="2000" dirty="0">
                <a:solidFill>
                  <a:srgbClr val="002060"/>
                </a:solidFill>
              </a:rPr>
              <a:t>An accelerator R&amp;D </a:t>
            </a:r>
            <a:r>
              <a:rPr lang="en-GB" sz="2000" dirty="0" smtClean="0">
                <a:solidFill>
                  <a:srgbClr val="002060"/>
                </a:solidFill>
              </a:rPr>
              <a:t>facility @</a:t>
            </a:r>
            <a:r>
              <a:rPr lang="en-GB" sz="2000" dirty="0" err="1" smtClean="0">
                <a:solidFill>
                  <a:srgbClr val="002060"/>
                </a:solidFill>
              </a:rPr>
              <a:t>Daresbury</a:t>
            </a:r>
            <a:r>
              <a:rPr lang="en-GB" sz="2000" dirty="0" smtClean="0">
                <a:solidFill>
                  <a:srgbClr val="002060"/>
                </a:solidFill>
              </a:rPr>
              <a:t> Laboratory based </a:t>
            </a:r>
            <a:r>
              <a:rPr lang="en-GB" sz="2000" dirty="0">
                <a:solidFill>
                  <a:srgbClr val="002060"/>
                </a:solidFill>
              </a:rPr>
              <a:t>on a superconducting energy recovery </a:t>
            </a:r>
            <a:r>
              <a:rPr lang="en-GB" sz="2000" dirty="0" err="1">
                <a:solidFill>
                  <a:srgbClr val="002060"/>
                </a:solidFill>
              </a:rPr>
              <a:t>linac</a:t>
            </a:r>
            <a:endParaRPr lang="en-GB" sz="2000" dirty="0">
              <a:solidFill>
                <a:srgbClr val="002060"/>
              </a:solidFill>
            </a:endParaRPr>
          </a:p>
        </p:txBody>
      </p:sp>
      <p:sp>
        <p:nvSpPr>
          <p:cNvPr id="31" name="TextBox 2"/>
          <p:cNvSpPr txBox="1">
            <a:spLocks noChangeArrowheads="1"/>
          </p:cNvSpPr>
          <p:nvPr/>
        </p:nvSpPr>
        <p:spPr bwMode="auto">
          <a:xfrm>
            <a:off x="5060950" y="2554333"/>
            <a:ext cx="779381" cy="400110"/>
          </a:xfrm>
          <a:prstGeom prst="rect">
            <a:avLst/>
          </a:prstGeom>
          <a:noFill/>
          <a:ln w="9525">
            <a:noFill/>
            <a:miter lim="800000"/>
            <a:headEnd/>
            <a:tailEnd/>
          </a:ln>
        </p:spPr>
        <p:txBody>
          <a:bodyPr wrap="none">
            <a:spAutoFit/>
          </a:bodyPr>
          <a:lstStyle/>
          <a:p>
            <a:r>
              <a:rPr lang="en-GB" sz="2000" b="1" dirty="0" smtClean="0">
                <a:solidFill>
                  <a:srgbClr val="FF0000"/>
                </a:solidFill>
                <a:latin typeface="Calibri" pitchFamily="34" charset="0"/>
              </a:rPr>
              <a:t>ALICE</a:t>
            </a:r>
            <a:endParaRPr lang="en-GB" sz="2000" b="1" dirty="0">
              <a:solidFill>
                <a:srgbClr val="FF0000"/>
              </a:solidFill>
              <a:latin typeface="Calibri" pitchFamily="34" charset="0"/>
            </a:endParaRPr>
          </a:p>
        </p:txBody>
      </p:sp>
      <p:sp>
        <p:nvSpPr>
          <p:cNvPr id="29" name="Slide Number Placeholder 28"/>
          <p:cNvSpPr>
            <a:spLocks noGrp="1"/>
          </p:cNvSpPr>
          <p:nvPr>
            <p:ph type="sldNum" sz="quarter" idx="12"/>
          </p:nvPr>
        </p:nvSpPr>
        <p:spPr/>
        <p:txBody>
          <a:bodyPr/>
          <a:lstStyle/>
          <a:p>
            <a:fld id="{E18E51F0-892D-485E-8567-13F21079EC8B}"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364" y="1312225"/>
            <a:ext cx="5107276" cy="4937720"/>
          </a:xfrm>
        </p:spPr>
        <p:txBody>
          <a:bodyPr>
            <a:normAutofit/>
          </a:bodyPr>
          <a:lstStyle/>
          <a:p>
            <a:r>
              <a:rPr lang="en-GB" sz="2000" dirty="0" smtClean="0"/>
              <a:t>However, beam on first screen still elliptical.</a:t>
            </a:r>
          </a:p>
          <a:p>
            <a:endParaRPr lang="en-GB" sz="2000" dirty="0" smtClean="0"/>
          </a:p>
          <a:p>
            <a:r>
              <a:rPr lang="en-GB" sz="2000" dirty="0" smtClean="0"/>
              <a:t>Simulations obviously suggest we should have a round beam, however, dimensions roughly  match that of the screen image.</a:t>
            </a:r>
          </a:p>
          <a:p>
            <a:endParaRPr lang="en-GB" sz="2000" dirty="0" smtClean="0"/>
          </a:p>
          <a:p>
            <a:r>
              <a:rPr lang="en-GB" sz="2000" dirty="0" smtClean="0"/>
              <a:t>Entering solenoid off-centre still produces round beam</a:t>
            </a:r>
          </a:p>
          <a:p>
            <a:endParaRPr lang="en-GB" sz="2000" dirty="0" smtClean="0"/>
          </a:p>
          <a:p>
            <a:r>
              <a:rPr lang="en-GB" sz="2000" dirty="0" smtClean="0"/>
              <a:t>Need asymmetric field…</a:t>
            </a:r>
          </a:p>
          <a:p>
            <a:endParaRPr lang="en-GB" sz="2000" dirty="0" smtClean="0"/>
          </a:p>
        </p:txBody>
      </p:sp>
      <p:sp>
        <p:nvSpPr>
          <p:cNvPr id="2" name="Title 1"/>
          <p:cNvSpPr>
            <a:spLocks noGrp="1"/>
          </p:cNvSpPr>
          <p:nvPr>
            <p:ph type="title"/>
          </p:nvPr>
        </p:nvSpPr>
        <p:spPr>
          <a:xfrm>
            <a:off x="457200" y="0"/>
            <a:ext cx="8229600" cy="1143000"/>
          </a:xfrm>
        </p:spPr>
        <p:txBody>
          <a:bodyPr>
            <a:normAutofit/>
          </a:bodyPr>
          <a:lstStyle/>
          <a:p>
            <a:r>
              <a:rPr lang="en-GB" sz="3200" b="1" dirty="0" smtClean="0"/>
              <a:t>Elliptical beam</a:t>
            </a:r>
            <a:endParaRPr lang="en-GB" sz="3200" b="1" dirty="0"/>
          </a:p>
        </p:txBody>
      </p:sp>
      <p:grpSp>
        <p:nvGrpSpPr>
          <p:cNvPr id="4" name="Group 16"/>
          <p:cNvGrpSpPr/>
          <p:nvPr/>
        </p:nvGrpSpPr>
        <p:grpSpPr>
          <a:xfrm>
            <a:off x="5435588" y="1196752"/>
            <a:ext cx="3708412" cy="2772308"/>
            <a:chOff x="-288540" y="2384884"/>
            <a:chExt cx="3708412" cy="2772308"/>
          </a:xfrm>
        </p:grpSpPr>
        <p:pic>
          <p:nvPicPr>
            <p:cNvPr id="3077" name="Picture 5" descr="E:\GPT_alice\elliptical\2011\2322 INJ-1 2us.png"/>
            <p:cNvPicPr>
              <a:picLocks noChangeAspect="1" noChangeArrowheads="1"/>
            </p:cNvPicPr>
            <p:nvPr/>
          </p:nvPicPr>
          <p:blipFill>
            <a:blip r:embed="rId2" cstate="print"/>
            <a:srcRect l="22640" t="27094" r="26665" b="22022"/>
            <a:stretch>
              <a:fillRect/>
            </a:stretch>
          </p:blipFill>
          <p:spPr bwMode="auto">
            <a:xfrm>
              <a:off x="-288540" y="2384884"/>
              <a:ext cx="3708412" cy="2772308"/>
            </a:xfrm>
            <a:prstGeom prst="rect">
              <a:avLst/>
            </a:prstGeom>
            <a:noFill/>
          </p:spPr>
        </p:pic>
        <p:cxnSp>
          <p:nvCxnSpPr>
            <p:cNvPr id="9" name="Straight Arrow Connector 8"/>
            <p:cNvCxnSpPr/>
            <p:nvPr/>
          </p:nvCxnSpPr>
          <p:spPr bwMode="auto">
            <a:xfrm>
              <a:off x="1259632" y="3825044"/>
              <a:ext cx="684076"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0" name="TextBox 9"/>
            <p:cNvSpPr txBox="1"/>
            <p:nvPr/>
          </p:nvSpPr>
          <p:spPr>
            <a:xfrm>
              <a:off x="1259632" y="3825044"/>
              <a:ext cx="739305" cy="276999"/>
            </a:xfrm>
            <a:prstGeom prst="rect">
              <a:avLst/>
            </a:prstGeom>
            <a:noFill/>
          </p:spPr>
          <p:txBody>
            <a:bodyPr wrap="none" rtlCol="0">
              <a:spAutoFit/>
            </a:bodyPr>
            <a:lstStyle/>
            <a:p>
              <a:r>
                <a:rPr lang="en-GB" sz="1200" dirty="0" smtClean="0"/>
                <a:t>4.65mm</a:t>
              </a:r>
              <a:endParaRPr lang="en-GB" sz="1200" dirty="0"/>
            </a:p>
          </p:txBody>
        </p:sp>
        <p:cxnSp>
          <p:nvCxnSpPr>
            <p:cNvPr id="13" name="Straight Arrow Connector 12"/>
            <p:cNvCxnSpPr/>
            <p:nvPr/>
          </p:nvCxnSpPr>
          <p:spPr bwMode="auto">
            <a:xfrm rot="5400000">
              <a:off x="1476450" y="4401108"/>
              <a:ext cx="1151334" cy="794"/>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4" name="TextBox 13"/>
            <p:cNvSpPr txBox="1"/>
            <p:nvPr/>
          </p:nvSpPr>
          <p:spPr>
            <a:xfrm>
              <a:off x="2051720" y="4329100"/>
              <a:ext cx="611065" cy="276999"/>
            </a:xfrm>
            <a:prstGeom prst="rect">
              <a:avLst/>
            </a:prstGeom>
            <a:noFill/>
          </p:spPr>
          <p:txBody>
            <a:bodyPr wrap="none" rtlCol="0">
              <a:spAutoFit/>
            </a:bodyPr>
            <a:lstStyle/>
            <a:p>
              <a:r>
                <a:rPr lang="en-GB" sz="1200" dirty="0" smtClean="0"/>
                <a:t>10mm</a:t>
              </a:r>
              <a:endParaRPr lang="en-GB" sz="1200" dirty="0"/>
            </a:p>
          </p:txBody>
        </p:sp>
      </p:grpSp>
      <p:pic>
        <p:nvPicPr>
          <p:cNvPr id="3078" name="Picture 6" descr="E:\GPT_alice\elliptical\2011\inj-01.PNG"/>
          <p:cNvPicPr>
            <a:picLocks noChangeAspect="1" noChangeArrowheads="1"/>
          </p:cNvPicPr>
          <p:nvPr/>
        </p:nvPicPr>
        <p:blipFill>
          <a:blip r:embed="rId3" cstate="print"/>
          <a:srcRect/>
          <a:stretch>
            <a:fillRect/>
          </a:stretch>
        </p:blipFill>
        <p:spPr bwMode="auto">
          <a:xfrm>
            <a:off x="5958917" y="3863834"/>
            <a:ext cx="2573523" cy="2587384"/>
          </a:xfrm>
          <a:prstGeom prst="rect">
            <a:avLst/>
          </a:prstGeom>
          <a:noFill/>
        </p:spPr>
      </p:pic>
      <p:sp>
        <p:nvSpPr>
          <p:cNvPr id="11" name="Slide Number Placeholder 10"/>
          <p:cNvSpPr>
            <a:spLocks noGrp="1"/>
          </p:cNvSpPr>
          <p:nvPr>
            <p:ph type="sldNum" sz="quarter" idx="12"/>
          </p:nvPr>
        </p:nvSpPr>
        <p:spPr/>
        <p:txBody>
          <a:bodyPr/>
          <a:lstStyle/>
          <a:p>
            <a:fld id="{E18E51F0-892D-485E-8567-13F21079EC8B}" type="slidenum">
              <a:rPr lang="en-GB" smtClean="0"/>
              <a:pPr/>
              <a:t>20</a:t>
            </a:fld>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237"/>
            <a:ext cx="8229600" cy="1143000"/>
          </a:xfrm>
        </p:spPr>
        <p:txBody>
          <a:bodyPr>
            <a:normAutofit/>
          </a:bodyPr>
          <a:lstStyle/>
          <a:p>
            <a:r>
              <a:rPr lang="en-GB" sz="3200" b="1" dirty="0" smtClean="0"/>
              <a:t>Stray field measurements</a:t>
            </a:r>
            <a:endParaRPr lang="en-GB" sz="3200" b="1" dirty="0"/>
          </a:p>
        </p:txBody>
      </p:sp>
      <p:graphicFrame>
        <p:nvGraphicFramePr>
          <p:cNvPr id="6" name="Chart 5"/>
          <p:cNvGraphicFramePr/>
          <p:nvPr/>
        </p:nvGraphicFramePr>
        <p:xfrm>
          <a:off x="4180114" y="1578763"/>
          <a:ext cx="4963886" cy="1446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180114" y="3107117"/>
          <a:ext cx="4963886" cy="1446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180114" y="4635471"/>
          <a:ext cx="4963886" cy="144673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rot="16200000">
            <a:off x="3304902" y="3435530"/>
            <a:ext cx="1696298" cy="307777"/>
          </a:xfrm>
          <a:prstGeom prst="rect">
            <a:avLst/>
          </a:prstGeom>
          <a:noFill/>
        </p:spPr>
        <p:txBody>
          <a:bodyPr wrap="none" rtlCol="0">
            <a:spAutoFit/>
          </a:bodyPr>
          <a:lstStyle/>
          <a:p>
            <a:r>
              <a:rPr lang="en-GB" sz="1400" dirty="0" smtClean="0"/>
              <a:t>Magnetic field [</a:t>
            </a:r>
            <a:r>
              <a:rPr lang="en-GB" sz="1400" dirty="0" err="1" smtClean="0"/>
              <a:t>mT</a:t>
            </a:r>
            <a:r>
              <a:rPr lang="en-GB" sz="1400" dirty="0" smtClean="0"/>
              <a:t>]</a:t>
            </a:r>
            <a:endParaRPr lang="en-GB" sz="1400" dirty="0"/>
          </a:p>
        </p:txBody>
      </p:sp>
      <p:sp>
        <p:nvSpPr>
          <p:cNvPr id="14" name="TextBox 13"/>
          <p:cNvSpPr txBox="1"/>
          <p:nvPr/>
        </p:nvSpPr>
        <p:spPr>
          <a:xfrm>
            <a:off x="209006" y="1194658"/>
            <a:ext cx="3905794" cy="5016758"/>
          </a:xfrm>
          <a:prstGeom prst="rect">
            <a:avLst/>
          </a:prstGeom>
          <a:noFill/>
        </p:spPr>
        <p:txBody>
          <a:bodyPr wrap="square" rtlCol="0">
            <a:spAutoFit/>
          </a:bodyPr>
          <a:lstStyle/>
          <a:p>
            <a:pPr>
              <a:buFont typeface="Arial" pitchFamily="34" charset="0"/>
              <a:buChar char="•"/>
            </a:pPr>
            <a:r>
              <a:rPr lang="en-GB" sz="2000" dirty="0" smtClean="0"/>
              <a:t> Background fields measured at every accessible pre-booster.</a:t>
            </a:r>
          </a:p>
          <a:p>
            <a:pPr>
              <a:buFont typeface="Arial" pitchFamily="34" charset="0"/>
              <a:buChar char="•"/>
            </a:pPr>
            <a:endParaRPr lang="en-GB" sz="2000" dirty="0" smtClean="0"/>
          </a:p>
          <a:p>
            <a:pPr>
              <a:buFont typeface="Arial" pitchFamily="34" charset="0"/>
              <a:buChar char="•"/>
            </a:pPr>
            <a:r>
              <a:rPr lang="en-GB" sz="2000" dirty="0" smtClean="0"/>
              <a:t> Measured above, below, and on either side of the vacuum vessel.</a:t>
            </a:r>
          </a:p>
          <a:p>
            <a:pPr>
              <a:buFont typeface="Arial" pitchFamily="34" charset="0"/>
              <a:buChar char="•"/>
            </a:pPr>
            <a:endParaRPr lang="en-GB" sz="2000" dirty="0" smtClean="0"/>
          </a:p>
          <a:p>
            <a:pPr>
              <a:buFont typeface="Arial" pitchFamily="34" charset="0"/>
              <a:buChar char="•"/>
            </a:pPr>
            <a:r>
              <a:rPr lang="en-GB" sz="2000" dirty="0" smtClean="0"/>
              <a:t> Ambient level also taken in the injector area.</a:t>
            </a:r>
          </a:p>
          <a:p>
            <a:pPr>
              <a:buFont typeface="Arial" pitchFamily="34" charset="0"/>
              <a:buChar char="•"/>
            </a:pPr>
            <a:endParaRPr lang="en-GB" sz="2000" dirty="0" smtClean="0"/>
          </a:p>
          <a:p>
            <a:pPr>
              <a:buFont typeface="Arial" pitchFamily="34" charset="0"/>
              <a:buChar char="•"/>
            </a:pPr>
            <a:r>
              <a:rPr lang="en-GB" sz="2000" dirty="0" smtClean="0"/>
              <a:t> Lots of interpolation done from these measurements to create a 3D </a:t>
            </a:r>
            <a:r>
              <a:rPr lang="en-GB" sz="2000" dirty="0" err="1" smtClean="0"/>
              <a:t>fieldmap</a:t>
            </a:r>
            <a:r>
              <a:rPr lang="en-GB" sz="2000" dirty="0" smtClean="0"/>
              <a:t> for input into GPT.</a:t>
            </a:r>
          </a:p>
          <a:p>
            <a:pPr>
              <a:buFont typeface="Arial" pitchFamily="34" charset="0"/>
              <a:buChar char="•"/>
            </a:pPr>
            <a:endParaRPr lang="en-GB" sz="2000" dirty="0" smtClean="0"/>
          </a:p>
          <a:p>
            <a:pPr>
              <a:buFont typeface="Arial" pitchFamily="34" charset="0"/>
              <a:buChar char="•"/>
            </a:pPr>
            <a:r>
              <a:rPr lang="en-GB" sz="2000" dirty="0" smtClean="0"/>
              <a:t> Lots of errors however,  simulations still show the effect of random field errors.</a:t>
            </a:r>
            <a:endParaRPr lang="en-GB" sz="2000" dirty="0"/>
          </a:p>
        </p:txBody>
      </p:sp>
      <p:sp>
        <p:nvSpPr>
          <p:cNvPr id="15" name="TextBox 14"/>
          <p:cNvSpPr txBox="1"/>
          <p:nvPr/>
        </p:nvSpPr>
        <p:spPr>
          <a:xfrm>
            <a:off x="5669280" y="6048100"/>
            <a:ext cx="2422458" cy="307777"/>
          </a:xfrm>
          <a:prstGeom prst="rect">
            <a:avLst/>
          </a:prstGeom>
          <a:noFill/>
        </p:spPr>
        <p:txBody>
          <a:bodyPr wrap="none" rtlCol="0">
            <a:spAutoFit/>
          </a:bodyPr>
          <a:lstStyle/>
          <a:p>
            <a:r>
              <a:rPr lang="en-GB" sz="1400" dirty="0" smtClean="0"/>
              <a:t>Distance from cathode [mm]</a:t>
            </a:r>
            <a:endParaRPr lang="en-GB" sz="1400" dirty="0"/>
          </a:p>
        </p:txBody>
      </p:sp>
      <p:sp>
        <p:nvSpPr>
          <p:cNvPr id="9" name="Slide Number Placeholder 8"/>
          <p:cNvSpPr>
            <a:spLocks noGrp="1"/>
          </p:cNvSpPr>
          <p:nvPr>
            <p:ph type="sldNum" sz="quarter" idx="12"/>
          </p:nvPr>
        </p:nvSpPr>
        <p:spPr/>
        <p:txBody>
          <a:bodyPr/>
          <a:lstStyle/>
          <a:p>
            <a:fld id="{E18E51F0-892D-485E-8567-13F21079EC8B}" type="slidenum">
              <a:rPr lang="en-GB" smtClean="0"/>
              <a:pPr/>
              <a:t>21</a:t>
            </a:fld>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
            <a:ext cx="8229600" cy="885422"/>
          </a:xfrm>
        </p:spPr>
        <p:txBody>
          <a:bodyPr>
            <a:normAutofit/>
          </a:bodyPr>
          <a:lstStyle/>
          <a:p>
            <a:r>
              <a:rPr lang="en-GB" sz="3200" b="1" dirty="0" smtClean="0"/>
              <a:t>Stray Field Simulations </a:t>
            </a:r>
            <a:endParaRPr lang="en-GB" sz="3200" b="1" dirty="0"/>
          </a:p>
        </p:txBody>
      </p:sp>
      <p:sp>
        <p:nvSpPr>
          <p:cNvPr id="3" name="Content Placeholder 2"/>
          <p:cNvSpPr>
            <a:spLocks noGrp="1"/>
          </p:cNvSpPr>
          <p:nvPr>
            <p:ph idx="1"/>
          </p:nvPr>
        </p:nvSpPr>
        <p:spPr>
          <a:xfrm>
            <a:off x="278120" y="760958"/>
            <a:ext cx="8642350" cy="1933303"/>
          </a:xfrm>
        </p:spPr>
        <p:txBody>
          <a:bodyPr>
            <a:normAutofit/>
          </a:bodyPr>
          <a:lstStyle/>
          <a:p>
            <a:r>
              <a:rPr lang="en-GB" sz="2000" dirty="0" smtClean="0"/>
              <a:t>Simulations performed on the design baseline of 80 pC, 350 keV </a:t>
            </a:r>
            <a:r>
              <a:rPr lang="en-GB" sz="2000" dirty="0" smtClean="0">
                <a:sym typeface="Wingdings" pitchFamily="2" charset="2"/>
              </a:rPr>
              <a:t> 8.35 MeV</a:t>
            </a:r>
          </a:p>
          <a:p>
            <a:r>
              <a:rPr lang="en-GB" sz="2000" dirty="0" smtClean="0">
                <a:sym typeface="Wingdings" pitchFamily="2" charset="2"/>
              </a:rPr>
              <a:t>Used three correctors pre-booster to centre on the screens before and after the booster</a:t>
            </a:r>
          </a:p>
        </p:txBody>
      </p:sp>
      <p:sp>
        <p:nvSpPr>
          <p:cNvPr id="6" name="TextBox 5"/>
          <p:cNvSpPr txBox="1"/>
          <p:nvPr/>
        </p:nvSpPr>
        <p:spPr>
          <a:xfrm>
            <a:off x="473188" y="1834452"/>
            <a:ext cx="7789312" cy="369332"/>
          </a:xfrm>
          <a:prstGeom prst="rect">
            <a:avLst/>
          </a:prstGeom>
          <a:noFill/>
        </p:spPr>
        <p:txBody>
          <a:bodyPr wrap="none" rtlCol="0">
            <a:spAutoFit/>
          </a:bodyPr>
          <a:lstStyle/>
          <a:p>
            <a:r>
              <a:rPr lang="en-GB" dirty="0" smtClean="0">
                <a:solidFill>
                  <a:srgbClr val="FF0000"/>
                </a:solidFill>
              </a:rPr>
              <a:t>No stray fields (red),</a:t>
            </a:r>
            <a:r>
              <a:rPr lang="en-GB" dirty="0" smtClean="0"/>
              <a:t> </a:t>
            </a:r>
            <a:r>
              <a:rPr lang="en-GB" dirty="0" smtClean="0">
                <a:solidFill>
                  <a:srgbClr val="00B050"/>
                </a:solidFill>
              </a:rPr>
              <a:t>stray fields (green), </a:t>
            </a:r>
            <a:r>
              <a:rPr lang="en-GB" dirty="0" smtClean="0">
                <a:solidFill>
                  <a:srgbClr val="0070C0"/>
                </a:solidFill>
              </a:rPr>
              <a:t>stray fields with corrections (blue)</a:t>
            </a:r>
            <a:endParaRPr lang="en-GB" dirty="0">
              <a:solidFill>
                <a:srgbClr val="0070C0"/>
              </a:solidFill>
            </a:endParaRPr>
          </a:p>
        </p:txBody>
      </p:sp>
      <p:pic>
        <p:nvPicPr>
          <p:cNvPr id="46083" name="Picture 3" descr="C:\Documents and Settings\ggj78846\My Documents\My Talks &amp; Papers\IOP_sims_computing\stray3.png"/>
          <p:cNvPicPr>
            <a:picLocks noChangeAspect="1" noChangeArrowheads="1"/>
          </p:cNvPicPr>
          <p:nvPr/>
        </p:nvPicPr>
        <p:blipFill>
          <a:blip r:embed="rId2" cstate="print"/>
          <a:srcRect/>
          <a:stretch>
            <a:fillRect/>
          </a:stretch>
        </p:blipFill>
        <p:spPr bwMode="auto">
          <a:xfrm>
            <a:off x="764275" y="2255700"/>
            <a:ext cx="3125337" cy="2083124"/>
          </a:xfrm>
          <a:prstGeom prst="rect">
            <a:avLst/>
          </a:prstGeom>
          <a:noFill/>
        </p:spPr>
      </p:pic>
      <p:pic>
        <p:nvPicPr>
          <p:cNvPr id="46084" name="Picture 4" descr="C:\Documents and Settings\ggj78846\My Documents\My Talks &amp; Papers\IOP_sims_computing\stray4.png"/>
          <p:cNvPicPr>
            <a:picLocks noChangeAspect="1" noChangeArrowheads="1"/>
          </p:cNvPicPr>
          <p:nvPr/>
        </p:nvPicPr>
        <p:blipFill>
          <a:blip r:embed="rId3" cstate="print"/>
          <a:srcRect/>
          <a:stretch>
            <a:fillRect/>
          </a:stretch>
        </p:blipFill>
        <p:spPr bwMode="auto">
          <a:xfrm>
            <a:off x="4844956" y="2287366"/>
            <a:ext cx="3070746" cy="1991766"/>
          </a:xfrm>
          <a:prstGeom prst="rect">
            <a:avLst/>
          </a:prstGeom>
          <a:noFill/>
        </p:spPr>
      </p:pic>
      <p:pic>
        <p:nvPicPr>
          <p:cNvPr id="8" name="Picture 2" descr="C:\Documents and Settings\ggj78846\My Documents\My Talks &amp; Papers\IOP_sims_computing\stray1.png"/>
          <p:cNvPicPr>
            <a:picLocks noChangeAspect="1" noChangeArrowheads="1"/>
          </p:cNvPicPr>
          <p:nvPr/>
        </p:nvPicPr>
        <p:blipFill>
          <a:blip r:embed="rId4" cstate="print"/>
          <a:srcRect/>
          <a:stretch>
            <a:fillRect/>
          </a:stretch>
        </p:blipFill>
        <p:spPr bwMode="auto">
          <a:xfrm>
            <a:off x="798802" y="4310209"/>
            <a:ext cx="3077162" cy="2161188"/>
          </a:xfrm>
          <a:prstGeom prst="rect">
            <a:avLst/>
          </a:prstGeom>
          <a:noFill/>
        </p:spPr>
      </p:pic>
      <p:pic>
        <p:nvPicPr>
          <p:cNvPr id="9" name="Picture 3" descr="C:\Documents and Settings\ggj78846\My Documents\My Talks &amp; Papers\IOP_sims_computing\stray2.png"/>
          <p:cNvPicPr>
            <a:picLocks noChangeAspect="1" noChangeArrowheads="1"/>
          </p:cNvPicPr>
          <p:nvPr/>
        </p:nvPicPr>
        <p:blipFill>
          <a:blip r:embed="rId5" cstate="print"/>
          <a:srcRect/>
          <a:stretch>
            <a:fillRect/>
          </a:stretch>
        </p:blipFill>
        <p:spPr bwMode="auto">
          <a:xfrm>
            <a:off x="4868076" y="4342708"/>
            <a:ext cx="3184103" cy="2236295"/>
          </a:xfrm>
          <a:prstGeom prst="rect">
            <a:avLst/>
          </a:prstGeom>
          <a:noFill/>
        </p:spPr>
      </p:pic>
      <p:sp>
        <p:nvSpPr>
          <p:cNvPr id="10" name="TextBox 9"/>
          <p:cNvSpPr txBox="1"/>
          <p:nvPr/>
        </p:nvSpPr>
        <p:spPr>
          <a:xfrm>
            <a:off x="878331" y="6488668"/>
            <a:ext cx="6233438" cy="369332"/>
          </a:xfrm>
          <a:prstGeom prst="rect">
            <a:avLst/>
          </a:prstGeom>
          <a:noFill/>
        </p:spPr>
        <p:txBody>
          <a:bodyPr wrap="none" rtlCol="0">
            <a:spAutoFit/>
          </a:bodyPr>
          <a:lstStyle/>
          <a:p>
            <a:r>
              <a:rPr lang="en-GB" dirty="0" smtClean="0"/>
              <a:t>Note: effect larger at the lower gun energy we currently use</a:t>
            </a:r>
            <a:endParaRPr lang="en-GB" dirty="0"/>
          </a:p>
        </p:txBody>
      </p:sp>
      <p:sp>
        <p:nvSpPr>
          <p:cNvPr id="11" name="Slide Number Placeholder 10"/>
          <p:cNvSpPr>
            <a:spLocks noGrp="1"/>
          </p:cNvSpPr>
          <p:nvPr>
            <p:ph type="sldNum" sz="quarter" idx="12"/>
          </p:nvPr>
        </p:nvSpPr>
        <p:spPr/>
        <p:txBody>
          <a:bodyPr/>
          <a:lstStyle/>
          <a:p>
            <a:fld id="{E18E51F0-892D-485E-8567-13F21079EC8B}" type="slidenum">
              <a:rPr lang="en-GB" smtClean="0"/>
              <a:pPr/>
              <a:t>22</a:t>
            </a:fld>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GPT_alice\elliptical\2011\yag01_ellipse2.PNG"/>
          <p:cNvPicPr>
            <a:picLocks noChangeAspect="1" noChangeArrowheads="1"/>
          </p:cNvPicPr>
          <p:nvPr/>
        </p:nvPicPr>
        <p:blipFill>
          <a:blip r:embed="rId2" cstate="print"/>
          <a:srcRect/>
          <a:stretch>
            <a:fillRect/>
          </a:stretch>
        </p:blipFill>
        <p:spPr bwMode="auto">
          <a:xfrm>
            <a:off x="5147286" y="1974118"/>
            <a:ext cx="3979016" cy="3734352"/>
          </a:xfrm>
          <a:prstGeom prst="rect">
            <a:avLst/>
          </a:prstGeom>
          <a:noFill/>
        </p:spPr>
      </p:pic>
      <p:sp>
        <p:nvSpPr>
          <p:cNvPr id="2" name="Title 1"/>
          <p:cNvSpPr>
            <a:spLocks noGrp="1"/>
          </p:cNvSpPr>
          <p:nvPr>
            <p:ph type="title"/>
          </p:nvPr>
        </p:nvSpPr>
        <p:spPr>
          <a:xfrm>
            <a:off x="457200" y="13378"/>
            <a:ext cx="8229600" cy="1143000"/>
          </a:xfrm>
        </p:spPr>
        <p:txBody>
          <a:bodyPr>
            <a:normAutofit/>
          </a:bodyPr>
          <a:lstStyle/>
          <a:p>
            <a:r>
              <a:rPr lang="en-GB" sz="3200" b="1" dirty="0" smtClean="0"/>
              <a:t>Elliptical beam 2</a:t>
            </a:r>
            <a:endParaRPr lang="en-GB" sz="3200" b="1" dirty="0"/>
          </a:p>
        </p:txBody>
      </p:sp>
      <p:sp>
        <p:nvSpPr>
          <p:cNvPr id="3" name="Content Placeholder 2"/>
          <p:cNvSpPr>
            <a:spLocks noGrp="1"/>
          </p:cNvSpPr>
          <p:nvPr>
            <p:ph idx="1"/>
          </p:nvPr>
        </p:nvSpPr>
        <p:spPr>
          <a:xfrm>
            <a:off x="35497" y="1371601"/>
            <a:ext cx="4013990" cy="4721696"/>
          </a:xfrm>
        </p:spPr>
        <p:txBody>
          <a:bodyPr>
            <a:normAutofit/>
          </a:bodyPr>
          <a:lstStyle/>
          <a:p>
            <a:r>
              <a:rPr lang="en-GB" sz="2400" dirty="0" smtClean="0"/>
              <a:t>Back to the elliptical beam on screen 1</a:t>
            </a:r>
          </a:p>
          <a:p>
            <a:r>
              <a:rPr lang="en-GB" sz="2400" dirty="0" smtClean="0"/>
              <a:t>Introducing stray fields along the injector produced a beam on the first screen which is approx 15 x 8 mm. Clearly elliptical.</a:t>
            </a:r>
          </a:p>
          <a:p>
            <a:r>
              <a:rPr lang="en-GB" sz="2400" dirty="0" smtClean="0"/>
              <a:t>Therefore are stray fields a reason for our elliptical beam?</a:t>
            </a:r>
            <a:endParaRPr lang="en-GB" sz="2400" dirty="0"/>
          </a:p>
        </p:txBody>
      </p:sp>
      <p:grpSp>
        <p:nvGrpSpPr>
          <p:cNvPr id="4" name="Group 4"/>
          <p:cNvGrpSpPr/>
          <p:nvPr/>
        </p:nvGrpSpPr>
        <p:grpSpPr>
          <a:xfrm>
            <a:off x="4428308" y="908720"/>
            <a:ext cx="3312043" cy="2435371"/>
            <a:chOff x="-288540" y="2384884"/>
            <a:chExt cx="3708412" cy="2772308"/>
          </a:xfrm>
        </p:grpSpPr>
        <p:pic>
          <p:nvPicPr>
            <p:cNvPr id="6" name="Picture 5" descr="E:\GPT_alice\elliptical\2011\2322 INJ-1 2us.png"/>
            <p:cNvPicPr>
              <a:picLocks noChangeAspect="1" noChangeArrowheads="1"/>
            </p:cNvPicPr>
            <p:nvPr/>
          </p:nvPicPr>
          <p:blipFill>
            <a:blip r:embed="rId3" cstate="print"/>
            <a:srcRect l="22640" t="27094" r="26665" b="22022"/>
            <a:stretch>
              <a:fillRect/>
            </a:stretch>
          </p:blipFill>
          <p:spPr bwMode="auto">
            <a:xfrm>
              <a:off x="-288540" y="2384884"/>
              <a:ext cx="3708412" cy="2772308"/>
            </a:xfrm>
            <a:prstGeom prst="rect">
              <a:avLst/>
            </a:prstGeom>
            <a:noFill/>
          </p:spPr>
        </p:pic>
        <p:cxnSp>
          <p:nvCxnSpPr>
            <p:cNvPr id="7" name="Straight Arrow Connector 6"/>
            <p:cNvCxnSpPr/>
            <p:nvPr/>
          </p:nvCxnSpPr>
          <p:spPr bwMode="auto">
            <a:xfrm>
              <a:off x="1259632" y="3825044"/>
              <a:ext cx="684076"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8" name="TextBox 7"/>
            <p:cNvSpPr txBox="1"/>
            <p:nvPr/>
          </p:nvSpPr>
          <p:spPr>
            <a:xfrm>
              <a:off x="1259632" y="3825044"/>
              <a:ext cx="739305" cy="276999"/>
            </a:xfrm>
            <a:prstGeom prst="rect">
              <a:avLst/>
            </a:prstGeom>
            <a:noFill/>
          </p:spPr>
          <p:txBody>
            <a:bodyPr wrap="none" rtlCol="0">
              <a:spAutoFit/>
            </a:bodyPr>
            <a:lstStyle/>
            <a:p>
              <a:r>
                <a:rPr lang="en-GB" sz="1200" dirty="0" smtClean="0"/>
                <a:t>4.65mm</a:t>
              </a:r>
              <a:endParaRPr lang="en-GB" sz="1200" dirty="0"/>
            </a:p>
          </p:txBody>
        </p:sp>
        <p:cxnSp>
          <p:nvCxnSpPr>
            <p:cNvPr id="9" name="Straight Arrow Connector 8"/>
            <p:cNvCxnSpPr/>
            <p:nvPr/>
          </p:nvCxnSpPr>
          <p:spPr bwMode="auto">
            <a:xfrm rot="5400000">
              <a:off x="1476450" y="4401108"/>
              <a:ext cx="1151334" cy="794"/>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0" name="TextBox 9"/>
            <p:cNvSpPr txBox="1"/>
            <p:nvPr/>
          </p:nvSpPr>
          <p:spPr>
            <a:xfrm>
              <a:off x="2051720" y="4329100"/>
              <a:ext cx="611065" cy="276999"/>
            </a:xfrm>
            <a:prstGeom prst="rect">
              <a:avLst/>
            </a:prstGeom>
            <a:noFill/>
          </p:spPr>
          <p:txBody>
            <a:bodyPr wrap="none" rtlCol="0">
              <a:spAutoFit/>
            </a:bodyPr>
            <a:lstStyle/>
            <a:p>
              <a:r>
                <a:rPr lang="en-GB" sz="1200" dirty="0" smtClean="0"/>
                <a:t>10mm</a:t>
              </a:r>
              <a:endParaRPr lang="en-GB" sz="1200" dirty="0"/>
            </a:p>
          </p:txBody>
        </p:sp>
      </p:grpSp>
      <p:sp>
        <p:nvSpPr>
          <p:cNvPr id="11" name="Slide Number Placeholder 10"/>
          <p:cNvSpPr>
            <a:spLocks noGrp="1"/>
          </p:cNvSpPr>
          <p:nvPr>
            <p:ph type="sldNum" sz="quarter" idx="12"/>
          </p:nvPr>
        </p:nvSpPr>
        <p:spPr/>
        <p:txBody>
          <a:bodyPr/>
          <a:lstStyle/>
          <a:p>
            <a:fld id="{E18E51F0-892D-485E-8567-13F21079EC8B}" type="slidenum">
              <a:rPr lang="en-GB" smtClean="0"/>
              <a:pPr/>
              <a:t>23</a:t>
            </a:fld>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18"/>
            <a:ext cx="8229600" cy="1143000"/>
          </a:xfrm>
        </p:spPr>
        <p:txBody>
          <a:bodyPr>
            <a:normAutofit/>
          </a:bodyPr>
          <a:lstStyle/>
          <a:p>
            <a:r>
              <a:rPr lang="en-GB" sz="3200" b="1" dirty="0" smtClean="0"/>
              <a:t>Comparison of emittance measurements</a:t>
            </a:r>
            <a:endParaRPr lang="en-GB" sz="3200" b="1" dirty="0"/>
          </a:p>
        </p:txBody>
      </p:sp>
      <p:pic>
        <p:nvPicPr>
          <p:cNvPr id="4" name="Picture 3"/>
          <p:cNvPicPr>
            <a:picLocks noChangeAspect="1" noChangeArrowheads="1"/>
          </p:cNvPicPr>
          <p:nvPr/>
        </p:nvPicPr>
        <p:blipFill>
          <a:blip r:embed="rId2" cstate="print"/>
          <a:srcRect/>
          <a:stretch>
            <a:fillRect/>
          </a:stretch>
        </p:blipFill>
        <p:spPr bwMode="auto">
          <a:xfrm>
            <a:off x="3769442" y="3082496"/>
            <a:ext cx="5374558" cy="2901602"/>
          </a:xfrm>
          <a:prstGeom prst="rect">
            <a:avLst/>
          </a:prstGeom>
          <a:noFill/>
          <a:ln w="9525">
            <a:noFill/>
            <a:miter lim="800000"/>
            <a:headEnd/>
            <a:tailEnd/>
          </a:ln>
        </p:spPr>
      </p:pic>
      <p:sp>
        <p:nvSpPr>
          <p:cNvPr id="6" name="TextBox 5"/>
          <p:cNvSpPr txBox="1"/>
          <p:nvPr/>
        </p:nvSpPr>
        <p:spPr>
          <a:xfrm>
            <a:off x="278657" y="1150381"/>
            <a:ext cx="8442264" cy="1938992"/>
          </a:xfrm>
          <a:prstGeom prst="rect">
            <a:avLst/>
          </a:prstGeom>
          <a:noFill/>
        </p:spPr>
        <p:txBody>
          <a:bodyPr wrap="square" rtlCol="0">
            <a:spAutoFit/>
          </a:bodyPr>
          <a:lstStyle/>
          <a:p>
            <a:r>
              <a:rPr lang="en-GB" sz="2000" dirty="0" smtClean="0"/>
              <a:t>A large variety of emittance measurements have been carried out in the ALICE injector using different methods and different tools to analyse the same data. </a:t>
            </a:r>
          </a:p>
          <a:p>
            <a:endParaRPr lang="en-GB" sz="2000" dirty="0" smtClean="0"/>
          </a:p>
          <a:p>
            <a:r>
              <a:rPr lang="en-GB" sz="2000" dirty="0" smtClean="0"/>
              <a:t>One problem is that the measurements have not been made with the same injector setups.</a:t>
            </a:r>
          </a:p>
          <a:p>
            <a:endParaRPr lang="en-GB" sz="2000" dirty="0" smtClean="0"/>
          </a:p>
        </p:txBody>
      </p:sp>
      <p:sp>
        <p:nvSpPr>
          <p:cNvPr id="7" name="TextBox 6"/>
          <p:cNvSpPr txBox="1"/>
          <p:nvPr/>
        </p:nvSpPr>
        <p:spPr>
          <a:xfrm>
            <a:off x="219919" y="3136736"/>
            <a:ext cx="3333509" cy="3477875"/>
          </a:xfrm>
          <a:prstGeom prst="rect">
            <a:avLst/>
          </a:prstGeom>
          <a:noFill/>
        </p:spPr>
        <p:txBody>
          <a:bodyPr wrap="square" rtlCol="0">
            <a:spAutoFit/>
          </a:bodyPr>
          <a:lstStyle/>
          <a:p>
            <a:r>
              <a:rPr lang="en-GB" sz="2000" dirty="0" smtClean="0"/>
              <a:t>The different methods do not agree but the measurements have always been much larger than simulations (which have always assumed a round laser spot) have suggested.</a:t>
            </a:r>
          </a:p>
          <a:p>
            <a:endParaRPr lang="en-GB" sz="2000" dirty="0" smtClean="0"/>
          </a:p>
          <a:p>
            <a:r>
              <a:rPr lang="en-GB" sz="2000" dirty="0" smtClean="0"/>
              <a:t>Using the elliptical distribution and measuring both </a:t>
            </a:r>
            <a:r>
              <a:rPr lang="en-GB" sz="2000" i="1" dirty="0" smtClean="0"/>
              <a:t>x</a:t>
            </a:r>
            <a:r>
              <a:rPr lang="en-GB" sz="2000" dirty="0" smtClean="0"/>
              <a:t> and </a:t>
            </a:r>
            <a:r>
              <a:rPr lang="en-GB" sz="2000" i="1" dirty="0" smtClean="0"/>
              <a:t>y </a:t>
            </a:r>
            <a:r>
              <a:rPr lang="en-GB" sz="2000" dirty="0" smtClean="0"/>
              <a:t> emittance shows a clearer agreement.</a:t>
            </a:r>
            <a:endParaRPr lang="en-GB" sz="2000" i="1" dirty="0"/>
          </a:p>
        </p:txBody>
      </p:sp>
      <p:sp>
        <p:nvSpPr>
          <p:cNvPr id="8" name="Slide Number Placeholder 7"/>
          <p:cNvSpPr>
            <a:spLocks noGrp="1"/>
          </p:cNvSpPr>
          <p:nvPr>
            <p:ph type="sldNum" sz="quarter" idx="12"/>
          </p:nvPr>
        </p:nvSpPr>
        <p:spPr/>
        <p:txBody>
          <a:bodyPr/>
          <a:lstStyle/>
          <a:p>
            <a:fld id="{E18E51F0-892D-485E-8567-13F21079EC8B}" type="slidenum">
              <a:rPr lang="en-GB" smtClean="0"/>
              <a:pPr/>
              <a:t>24</a:t>
            </a:fld>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0"/>
            <a:ext cx="8229600" cy="1143000"/>
          </a:xfrm>
        </p:spPr>
        <p:txBody>
          <a:bodyPr>
            <a:normAutofit/>
          </a:bodyPr>
          <a:lstStyle/>
          <a:p>
            <a:r>
              <a:rPr lang="en-GB" sz="3200" b="1" dirty="0" smtClean="0"/>
              <a:t>ALICE Simulations - ASTRA</a:t>
            </a:r>
            <a:endParaRPr lang="en-GB" sz="3200" b="1" dirty="0"/>
          </a:p>
        </p:txBody>
      </p:sp>
      <p:sp>
        <p:nvSpPr>
          <p:cNvPr id="3" name="Content Placeholder 2"/>
          <p:cNvSpPr>
            <a:spLocks noGrp="1"/>
          </p:cNvSpPr>
          <p:nvPr>
            <p:ph idx="1"/>
          </p:nvPr>
        </p:nvSpPr>
        <p:spPr>
          <a:xfrm>
            <a:off x="204716" y="972400"/>
            <a:ext cx="4201236" cy="4525963"/>
          </a:xfrm>
        </p:spPr>
        <p:txBody>
          <a:bodyPr>
            <a:noAutofit/>
          </a:bodyPr>
          <a:lstStyle/>
          <a:p>
            <a:r>
              <a:rPr lang="en-GB" sz="2000" dirty="0" smtClean="0"/>
              <a:t>ASTRA continues to be used to re-optimise injector for realistic machine parameters during commissioning. </a:t>
            </a:r>
          </a:p>
          <a:p>
            <a:r>
              <a:rPr lang="en-GB" sz="2000" dirty="0" smtClean="0"/>
              <a:t>ASTRA gave guidance on correct </a:t>
            </a:r>
            <a:r>
              <a:rPr lang="en-GB" sz="2000" dirty="0" err="1" smtClean="0"/>
              <a:t>buncher</a:t>
            </a:r>
            <a:r>
              <a:rPr lang="en-GB" sz="2000" dirty="0" smtClean="0"/>
              <a:t> and booster parameters required for  small energy spread and bunch length, essential for FEL and THz operation</a:t>
            </a:r>
          </a:p>
        </p:txBody>
      </p:sp>
      <p:pic>
        <p:nvPicPr>
          <p:cNvPr id="2050" name="Picture 2"/>
          <p:cNvPicPr>
            <a:picLocks noChangeAspect="1" noChangeArrowheads="1"/>
          </p:cNvPicPr>
          <p:nvPr/>
        </p:nvPicPr>
        <p:blipFill>
          <a:blip r:embed="rId2" cstate="print"/>
          <a:srcRect/>
          <a:stretch>
            <a:fillRect/>
          </a:stretch>
        </p:blipFill>
        <p:spPr bwMode="auto">
          <a:xfrm>
            <a:off x="4343399" y="893189"/>
            <a:ext cx="4541294" cy="2801365"/>
          </a:xfrm>
          <a:prstGeom prst="rect">
            <a:avLst/>
          </a:prstGeom>
          <a:noFill/>
          <a:ln w="9525">
            <a:noFill/>
            <a:miter lim="800000"/>
            <a:headEnd/>
            <a:tailEnd/>
          </a:ln>
        </p:spPr>
      </p:pic>
      <p:pic>
        <p:nvPicPr>
          <p:cNvPr id="7" name="Picture 8" descr="C:\Users\ggj78846\Documents\My Talks &amp; Papers\ERL 2011\buncher_energyspread.png"/>
          <p:cNvPicPr>
            <a:picLocks noChangeAspect="1" noChangeArrowheads="1"/>
          </p:cNvPicPr>
          <p:nvPr/>
        </p:nvPicPr>
        <p:blipFill>
          <a:blip r:embed="rId3" cstate="print"/>
          <a:srcRect/>
          <a:stretch>
            <a:fillRect/>
          </a:stretch>
        </p:blipFill>
        <p:spPr bwMode="auto">
          <a:xfrm>
            <a:off x="4910762" y="4321412"/>
            <a:ext cx="2918084" cy="1952388"/>
          </a:xfrm>
          <a:prstGeom prst="rect">
            <a:avLst/>
          </a:prstGeom>
          <a:noFill/>
        </p:spPr>
      </p:pic>
      <p:pic>
        <p:nvPicPr>
          <p:cNvPr id="8" name="Picture 9" descr="C:\Users\ggj78846\Documents\My Talks &amp; Papers\ERL 2011\buncher_bunchlength.png"/>
          <p:cNvPicPr>
            <a:picLocks noChangeAspect="1" noChangeArrowheads="1"/>
          </p:cNvPicPr>
          <p:nvPr/>
        </p:nvPicPr>
        <p:blipFill>
          <a:blip r:embed="rId4" cstate="print"/>
          <a:srcRect/>
          <a:stretch>
            <a:fillRect/>
          </a:stretch>
        </p:blipFill>
        <p:spPr bwMode="auto">
          <a:xfrm>
            <a:off x="1457256" y="4317621"/>
            <a:ext cx="3008744" cy="2013045"/>
          </a:xfrm>
          <a:prstGeom prst="rect">
            <a:avLst/>
          </a:prstGeom>
          <a:noFill/>
        </p:spPr>
      </p:pic>
      <p:sp>
        <p:nvSpPr>
          <p:cNvPr id="14" name="TextBox 13"/>
          <p:cNvSpPr txBox="1"/>
          <p:nvPr/>
        </p:nvSpPr>
        <p:spPr>
          <a:xfrm>
            <a:off x="4738040" y="3683767"/>
            <a:ext cx="3778155" cy="523220"/>
          </a:xfrm>
          <a:prstGeom prst="rect">
            <a:avLst/>
          </a:prstGeom>
          <a:solidFill>
            <a:schemeClr val="tx2">
              <a:lumMod val="20000"/>
              <a:lumOff val="80000"/>
            </a:schemeClr>
          </a:solidFill>
        </p:spPr>
        <p:txBody>
          <a:bodyPr wrap="square" rtlCol="0">
            <a:spAutoFit/>
          </a:bodyPr>
          <a:lstStyle/>
          <a:p>
            <a:r>
              <a:rPr lang="en-GB" sz="1400" dirty="0" smtClean="0"/>
              <a:t>ASTRA global optimisation of injector parameters for optimum beam with realistic constraints</a:t>
            </a:r>
            <a:endParaRPr lang="en-GB" sz="1400" dirty="0"/>
          </a:p>
        </p:txBody>
      </p:sp>
      <p:sp>
        <p:nvSpPr>
          <p:cNvPr id="15" name="TextBox 14"/>
          <p:cNvSpPr txBox="1"/>
          <p:nvPr/>
        </p:nvSpPr>
        <p:spPr>
          <a:xfrm>
            <a:off x="2006221" y="6367817"/>
            <a:ext cx="4114800" cy="307777"/>
          </a:xfrm>
          <a:prstGeom prst="rect">
            <a:avLst/>
          </a:prstGeom>
          <a:solidFill>
            <a:schemeClr val="tx2">
              <a:lumMod val="20000"/>
              <a:lumOff val="80000"/>
            </a:schemeClr>
          </a:solidFill>
        </p:spPr>
        <p:txBody>
          <a:bodyPr wrap="square" rtlCol="0">
            <a:spAutoFit/>
          </a:bodyPr>
          <a:lstStyle/>
          <a:p>
            <a:r>
              <a:rPr lang="en-GB" sz="1400" dirty="0" smtClean="0"/>
              <a:t>Individual parameter scans in ASTRA + measurements</a:t>
            </a:r>
            <a:endParaRPr lang="en-GB" sz="1400" dirty="0"/>
          </a:p>
        </p:txBody>
      </p:sp>
      <p:sp>
        <p:nvSpPr>
          <p:cNvPr id="18" name="TextBox 17"/>
          <p:cNvSpPr txBox="1"/>
          <p:nvPr/>
        </p:nvSpPr>
        <p:spPr>
          <a:xfrm>
            <a:off x="203200" y="4699000"/>
            <a:ext cx="1218795" cy="584775"/>
          </a:xfrm>
          <a:prstGeom prst="rect">
            <a:avLst/>
          </a:prstGeom>
          <a:noFill/>
        </p:spPr>
        <p:txBody>
          <a:bodyPr wrap="none" rtlCol="0">
            <a:spAutoFit/>
          </a:bodyPr>
          <a:lstStyle/>
          <a:p>
            <a:r>
              <a:rPr lang="en-GB" sz="1600" dirty="0" smtClean="0"/>
              <a:t>Line –ASTRA</a:t>
            </a:r>
          </a:p>
          <a:p>
            <a:r>
              <a:rPr lang="en-GB" sz="1600" dirty="0" smtClean="0"/>
              <a:t>Dot - </a:t>
            </a:r>
            <a:r>
              <a:rPr lang="en-GB" sz="1600" dirty="0" err="1" smtClean="0"/>
              <a:t>Expt</a:t>
            </a:r>
            <a:endParaRPr lang="en-GB" sz="1600" dirty="0"/>
          </a:p>
        </p:txBody>
      </p:sp>
      <p:sp>
        <p:nvSpPr>
          <p:cNvPr id="10" name="Slide Number Placeholder 9"/>
          <p:cNvSpPr>
            <a:spLocks noGrp="1"/>
          </p:cNvSpPr>
          <p:nvPr>
            <p:ph type="sldNum" sz="quarter" idx="12"/>
          </p:nvPr>
        </p:nvSpPr>
        <p:spPr/>
        <p:txBody>
          <a:bodyPr/>
          <a:lstStyle/>
          <a:p>
            <a:fld id="{E18E51F0-892D-485E-8567-13F21079EC8B}"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0"/>
            <a:ext cx="8229600" cy="1143000"/>
          </a:xfrm>
        </p:spPr>
        <p:txBody>
          <a:bodyPr>
            <a:normAutofit/>
          </a:bodyPr>
          <a:lstStyle/>
          <a:p>
            <a:r>
              <a:rPr lang="en-GB" sz="3200" b="1" dirty="0" smtClean="0"/>
              <a:t>ALICE Simulations - ASTRA</a:t>
            </a:r>
            <a:endParaRPr lang="en-GB" sz="3200" b="1" dirty="0"/>
          </a:p>
        </p:txBody>
      </p:sp>
      <p:sp>
        <p:nvSpPr>
          <p:cNvPr id="3" name="Content Placeholder 2"/>
          <p:cNvSpPr>
            <a:spLocks noGrp="1"/>
          </p:cNvSpPr>
          <p:nvPr>
            <p:ph idx="1"/>
          </p:nvPr>
        </p:nvSpPr>
        <p:spPr>
          <a:xfrm>
            <a:off x="204716" y="972400"/>
            <a:ext cx="8598090" cy="4525963"/>
          </a:xfrm>
        </p:spPr>
        <p:txBody>
          <a:bodyPr>
            <a:noAutofit/>
          </a:bodyPr>
          <a:lstStyle/>
          <a:p>
            <a:r>
              <a:rPr lang="en-GB" sz="2000" dirty="0" smtClean="0"/>
              <a:t>These simulations + experimental experience highlighted the importance of  effects like velocity de-bunching and non-zero R56 in the injector.</a:t>
            </a:r>
          </a:p>
          <a:p>
            <a:r>
              <a:rPr lang="en-GB" sz="2000" dirty="0" smtClean="0"/>
              <a:t>But ASTRA simulation of the whole injection line (including dipoles), to include all effects together, has not been achieved so far.  </a:t>
            </a:r>
          </a:p>
          <a:p>
            <a:endParaRPr lang="en-GB" sz="2000" dirty="0"/>
          </a:p>
        </p:txBody>
      </p:sp>
      <p:grpSp>
        <p:nvGrpSpPr>
          <p:cNvPr id="4" name="Group 8"/>
          <p:cNvGrpSpPr/>
          <p:nvPr/>
        </p:nvGrpSpPr>
        <p:grpSpPr>
          <a:xfrm>
            <a:off x="4096602" y="2715900"/>
            <a:ext cx="4460544" cy="2282600"/>
            <a:chOff x="1354268" y="3932566"/>
            <a:chExt cx="6342897" cy="2913720"/>
          </a:xfrm>
        </p:grpSpPr>
        <p:pic>
          <p:nvPicPr>
            <p:cNvPr id="10" name="Picture 3" descr="C:\Users\ggj78846\Documents\My Talks &amp; Papers\ERL 2011\PHW\bl_chirp.png"/>
            <p:cNvPicPr>
              <a:picLocks noChangeAspect="1" noChangeArrowheads="1"/>
            </p:cNvPicPr>
            <p:nvPr/>
          </p:nvPicPr>
          <p:blipFill>
            <a:blip r:embed="rId2" cstate="print"/>
            <a:srcRect l="14383" t="1246" r="20384" b="53221"/>
            <a:stretch>
              <a:fillRect/>
            </a:stretch>
          </p:blipFill>
          <p:spPr bwMode="auto">
            <a:xfrm>
              <a:off x="1733266" y="3932566"/>
              <a:ext cx="5963899" cy="2913720"/>
            </a:xfrm>
            <a:prstGeom prst="rect">
              <a:avLst/>
            </a:prstGeom>
            <a:noFill/>
          </p:spPr>
        </p:pic>
        <p:pic>
          <p:nvPicPr>
            <p:cNvPr id="11" name="Picture 3" descr="C:\Users\ggj78846\Documents\My Talks &amp; Papers\ERL 2011\PHW\bl_chirp.png"/>
            <p:cNvPicPr>
              <a:picLocks noChangeAspect="1" noChangeArrowheads="1"/>
            </p:cNvPicPr>
            <p:nvPr/>
          </p:nvPicPr>
          <p:blipFill>
            <a:blip r:embed="rId2" cstate="print"/>
            <a:srcRect l="4540" t="8462" r="90269" b="66372"/>
            <a:stretch>
              <a:fillRect/>
            </a:stretch>
          </p:blipFill>
          <p:spPr bwMode="auto">
            <a:xfrm>
              <a:off x="1354268" y="4408226"/>
              <a:ext cx="378018" cy="1282889"/>
            </a:xfrm>
            <a:prstGeom prst="rect">
              <a:avLst/>
            </a:prstGeom>
            <a:noFill/>
          </p:spPr>
        </p:pic>
      </p:grpSp>
      <p:pic>
        <p:nvPicPr>
          <p:cNvPr id="13" name="Picture 2" descr="C:\Users\ggj78846\Documents\My Talks &amp; Papers\ERL 2011\40pC-10,+10_2.png"/>
          <p:cNvPicPr>
            <a:picLocks noChangeAspect="1" noChangeArrowheads="1"/>
          </p:cNvPicPr>
          <p:nvPr/>
        </p:nvPicPr>
        <p:blipFill>
          <a:blip r:embed="rId3" cstate="print"/>
          <a:srcRect l="4758" t="66996" r="6089" b="849"/>
          <a:stretch>
            <a:fillRect/>
          </a:stretch>
        </p:blipFill>
        <p:spPr bwMode="auto">
          <a:xfrm>
            <a:off x="318559" y="2756849"/>
            <a:ext cx="3670585" cy="2318672"/>
          </a:xfrm>
          <a:prstGeom prst="rect">
            <a:avLst/>
          </a:prstGeom>
          <a:noFill/>
        </p:spPr>
      </p:pic>
      <p:sp>
        <p:nvSpPr>
          <p:cNvPr id="16" name="TextBox 15"/>
          <p:cNvSpPr txBox="1"/>
          <p:nvPr/>
        </p:nvSpPr>
        <p:spPr>
          <a:xfrm>
            <a:off x="996287" y="5289645"/>
            <a:ext cx="7397086" cy="707886"/>
          </a:xfrm>
          <a:prstGeom prst="rect">
            <a:avLst/>
          </a:prstGeom>
          <a:solidFill>
            <a:schemeClr val="tx2">
              <a:lumMod val="20000"/>
              <a:lumOff val="80000"/>
            </a:schemeClr>
          </a:solidFill>
        </p:spPr>
        <p:txBody>
          <a:bodyPr wrap="square" rtlCol="0">
            <a:spAutoFit/>
          </a:bodyPr>
          <a:lstStyle/>
          <a:p>
            <a:pPr algn="ctr"/>
            <a:r>
              <a:rPr lang="en-GB" sz="2000" dirty="0" smtClean="0"/>
              <a:t>Velocity </a:t>
            </a:r>
            <a:r>
              <a:rPr lang="en-GB" sz="2000" dirty="0" err="1" smtClean="0"/>
              <a:t>debunching</a:t>
            </a:r>
            <a:r>
              <a:rPr lang="en-GB" sz="2000" dirty="0" smtClean="0"/>
              <a:t> (ASTRA) and magnetic compression (ASTRA+ELEGANT)</a:t>
            </a:r>
            <a:endParaRPr lang="en-GB" sz="2000" dirty="0"/>
          </a:p>
        </p:txBody>
      </p:sp>
      <p:sp>
        <p:nvSpPr>
          <p:cNvPr id="9" name="Slide Number Placeholder 8"/>
          <p:cNvSpPr>
            <a:spLocks noGrp="1"/>
          </p:cNvSpPr>
          <p:nvPr>
            <p:ph type="sldNum" sz="quarter" idx="12"/>
          </p:nvPr>
        </p:nvSpPr>
        <p:spPr/>
        <p:txBody>
          <a:bodyPr/>
          <a:lstStyle/>
          <a:p>
            <a:fld id="{E18E51F0-892D-485E-8567-13F21079EC8B}"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ALICE Simulations - ASTRA</a:t>
            </a:r>
            <a:endParaRPr lang="en-GB" sz="3200" b="1" dirty="0"/>
          </a:p>
        </p:txBody>
      </p:sp>
      <p:sp>
        <p:nvSpPr>
          <p:cNvPr id="3" name="Content Placeholder 2"/>
          <p:cNvSpPr>
            <a:spLocks noGrp="1"/>
          </p:cNvSpPr>
          <p:nvPr>
            <p:ph idx="1"/>
          </p:nvPr>
        </p:nvSpPr>
        <p:spPr>
          <a:xfrm>
            <a:off x="457200" y="1600200"/>
            <a:ext cx="8077200" cy="4525963"/>
          </a:xfrm>
        </p:spPr>
        <p:txBody>
          <a:bodyPr>
            <a:normAutofit/>
          </a:bodyPr>
          <a:lstStyle/>
          <a:p>
            <a:r>
              <a:rPr lang="en-GB" sz="2400" dirty="0" smtClean="0"/>
              <a:t>Problems implementing full injector line with bends in ASTRA, mainly due to the global co-ordinate frame used in ASTRA </a:t>
            </a:r>
          </a:p>
          <a:p>
            <a:r>
              <a:rPr lang="en-GB" sz="2400" dirty="0" smtClean="0"/>
              <a:t>Makes </a:t>
            </a:r>
            <a:r>
              <a:rPr lang="en-GB" sz="2400" dirty="0" err="1" smtClean="0"/>
              <a:t>beamline</a:t>
            </a:r>
            <a:r>
              <a:rPr lang="en-GB" sz="2400" dirty="0" smtClean="0"/>
              <a:t> geometry difficult to define and beam trajectory is sensitive to geometry errors</a:t>
            </a:r>
          </a:p>
          <a:p>
            <a:r>
              <a:rPr lang="en-GB" sz="2400" dirty="0" smtClean="0"/>
              <a:t>Also makes diagnostic screens difficult to simulate since ASTRA “screen” orientation </a:t>
            </a:r>
            <a:r>
              <a:rPr lang="en-GB" sz="2400" dirty="0" err="1" smtClean="0"/>
              <a:t>w.r.t</a:t>
            </a:r>
            <a:r>
              <a:rPr lang="en-GB" sz="2400" dirty="0" smtClean="0"/>
              <a:t>. beam axis difficult to define correctly </a:t>
            </a:r>
            <a:endParaRPr lang="en-GB" sz="2400" dirty="0"/>
          </a:p>
        </p:txBody>
      </p:sp>
      <p:sp>
        <p:nvSpPr>
          <p:cNvPr id="4" name="Slide Number Placeholder 3"/>
          <p:cNvSpPr>
            <a:spLocks noGrp="1"/>
          </p:cNvSpPr>
          <p:nvPr>
            <p:ph type="sldNum" sz="quarter" idx="12"/>
          </p:nvPr>
        </p:nvSpPr>
        <p:spPr/>
        <p:txBody>
          <a:bodyPr/>
          <a:lstStyle/>
          <a:p>
            <a:fld id="{E18E51F0-892D-485E-8567-13F21079EC8B}"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4"/>
          <p:cNvSpPr>
            <a:spLocks noGrp="1"/>
          </p:cNvSpPr>
          <p:nvPr>
            <p:ph idx="1"/>
          </p:nvPr>
        </p:nvSpPr>
        <p:spPr>
          <a:xfrm>
            <a:off x="142875" y="1357313"/>
            <a:ext cx="4797615" cy="5286375"/>
          </a:xfrm>
        </p:spPr>
        <p:txBody>
          <a:bodyPr/>
          <a:lstStyle/>
          <a:p>
            <a:r>
              <a:rPr lang="en-GB" sz="2000" dirty="0" smtClean="0"/>
              <a:t>Gun and injector line design has been modelled in GPT, and compared to original ASTRA model</a:t>
            </a:r>
          </a:p>
          <a:p>
            <a:pPr lvl="1"/>
            <a:r>
              <a:rPr lang="en-GB" sz="1800" dirty="0" smtClean="0"/>
              <a:t>Analysis shows that ASTRA and GPT agree very well</a:t>
            </a:r>
          </a:p>
          <a:p>
            <a:pPr lvl="1"/>
            <a:r>
              <a:rPr lang="en-GB" sz="1800" dirty="0" smtClean="0"/>
              <a:t>Differences mainly due to space-charge meshes, as well as small differences between different versions</a:t>
            </a:r>
          </a:p>
          <a:p>
            <a:r>
              <a:rPr lang="en-GB" sz="2000" dirty="0" smtClean="0"/>
              <a:t>GPT model also includes full injector (cathode to </a:t>
            </a:r>
            <a:r>
              <a:rPr lang="en-GB" sz="2000" dirty="0" err="1" smtClean="0"/>
              <a:t>linac</a:t>
            </a:r>
            <a:r>
              <a:rPr lang="en-GB" sz="2000" dirty="0" smtClean="0"/>
              <a:t>)</a:t>
            </a:r>
          </a:p>
          <a:p>
            <a:pPr lvl="1"/>
            <a:r>
              <a:rPr lang="en-GB" sz="1800" dirty="0" smtClean="0"/>
              <a:t>Comparisons between GPT and MAD/Elegant show “relatively” good agreement </a:t>
            </a:r>
            <a:r>
              <a:rPr lang="en-GB" sz="1800" i="1" dirty="0" smtClean="0"/>
              <a:t>without</a:t>
            </a:r>
            <a:r>
              <a:rPr lang="en-GB" sz="1800" dirty="0" smtClean="0"/>
              <a:t> space-charge</a:t>
            </a:r>
          </a:p>
          <a:p>
            <a:pPr lvl="1"/>
            <a:r>
              <a:rPr lang="en-GB" sz="1800" dirty="0" smtClean="0"/>
              <a:t>Re-matched injector (in GPT) </a:t>
            </a:r>
            <a:r>
              <a:rPr lang="en-GB" sz="1800" i="1" dirty="0" smtClean="0"/>
              <a:t>with </a:t>
            </a:r>
            <a:r>
              <a:rPr lang="en-GB" sz="1800" dirty="0" smtClean="0"/>
              <a:t>space-charge also shows good agreement</a:t>
            </a:r>
          </a:p>
        </p:txBody>
      </p:sp>
      <p:pic>
        <p:nvPicPr>
          <p:cNvPr id="2053" name="Picture 4"/>
          <p:cNvPicPr>
            <a:picLocks noChangeAspect="1" noChangeArrowheads="1"/>
          </p:cNvPicPr>
          <p:nvPr/>
        </p:nvPicPr>
        <p:blipFill>
          <a:blip r:embed="rId3" cstate="print"/>
          <a:srcRect/>
          <a:stretch>
            <a:fillRect/>
          </a:stretch>
        </p:blipFill>
        <p:spPr bwMode="auto">
          <a:xfrm>
            <a:off x="5117910" y="1357313"/>
            <a:ext cx="3589362" cy="4874124"/>
          </a:xfrm>
          <a:prstGeom prst="rect">
            <a:avLst/>
          </a:prstGeom>
          <a:noFill/>
          <a:ln w="9525">
            <a:noFill/>
            <a:miter lim="800000"/>
            <a:headEnd/>
            <a:tailEnd/>
          </a:ln>
        </p:spPr>
      </p:pic>
      <p:grpSp>
        <p:nvGrpSpPr>
          <p:cNvPr id="2" name="Group 10"/>
          <p:cNvGrpSpPr>
            <a:grpSpLocks/>
          </p:cNvGrpSpPr>
          <p:nvPr/>
        </p:nvGrpSpPr>
        <p:grpSpPr bwMode="auto">
          <a:xfrm>
            <a:off x="7440613" y="1428750"/>
            <a:ext cx="558800" cy="406400"/>
            <a:chOff x="7441144" y="1428736"/>
            <a:chExt cx="558166" cy="406316"/>
          </a:xfrm>
        </p:grpSpPr>
        <p:sp>
          <p:nvSpPr>
            <p:cNvPr id="9" name="TextBox 8"/>
            <p:cNvSpPr txBox="1"/>
            <p:nvPr/>
          </p:nvSpPr>
          <p:spPr>
            <a:xfrm>
              <a:off x="7441144" y="1428736"/>
              <a:ext cx="558166" cy="261884"/>
            </a:xfrm>
            <a:prstGeom prst="rect">
              <a:avLst/>
            </a:prstGeom>
            <a:noFill/>
          </p:spPr>
          <p:txBody>
            <a:bodyPr wrap="none">
              <a:spAutoFit/>
            </a:bodyPr>
            <a:lstStyle/>
            <a:p>
              <a:pPr fontAlgn="auto">
                <a:spcBef>
                  <a:spcPts val="0"/>
                </a:spcBef>
                <a:spcAft>
                  <a:spcPts val="0"/>
                </a:spcAft>
                <a:defRPr/>
              </a:pPr>
              <a:r>
                <a:rPr lang="en-GB" sz="1050" dirty="0">
                  <a:solidFill>
                    <a:schemeClr val="tx2">
                      <a:lumMod val="60000"/>
                      <a:lumOff val="40000"/>
                    </a:schemeClr>
                  </a:solidFill>
                  <a:latin typeface="+mn-lt"/>
                </a:rPr>
                <a:t>ASTRA</a:t>
              </a:r>
            </a:p>
          </p:txBody>
        </p:sp>
        <p:sp>
          <p:nvSpPr>
            <p:cNvPr id="10" name="TextBox 9"/>
            <p:cNvSpPr txBox="1"/>
            <p:nvPr/>
          </p:nvSpPr>
          <p:spPr>
            <a:xfrm>
              <a:off x="7525186" y="1581105"/>
              <a:ext cx="404354" cy="253948"/>
            </a:xfrm>
            <a:prstGeom prst="rect">
              <a:avLst/>
            </a:prstGeom>
            <a:noFill/>
          </p:spPr>
          <p:txBody>
            <a:bodyPr wrap="none">
              <a:spAutoFit/>
            </a:bodyPr>
            <a:lstStyle/>
            <a:p>
              <a:pPr algn="ctr" fontAlgn="auto">
                <a:spcBef>
                  <a:spcPts val="0"/>
                </a:spcBef>
                <a:spcAft>
                  <a:spcPts val="0"/>
                </a:spcAft>
                <a:defRPr/>
              </a:pPr>
              <a:r>
                <a:rPr lang="en-GB" sz="1050" dirty="0">
                  <a:solidFill>
                    <a:schemeClr val="accent4">
                      <a:lumMod val="75000"/>
                    </a:schemeClr>
                  </a:solidFill>
                  <a:latin typeface="+mn-lt"/>
                </a:rPr>
                <a:t>GPT</a:t>
              </a:r>
            </a:p>
          </p:txBody>
        </p:sp>
      </p:grpSp>
      <p:grpSp>
        <p:nvGrpSpPr>
          <p:cNvPr id="3" name="Group 11"/>
          <p:cNvGrpSpPr>
            <a:grpSpLocks/>
          </p:cNvGrpSpPr>
          <p:nvPr/>
        </p:nvGrpSpPr>
        <p:grpSpPr bwMode="auto">
          <a:xfrm>
            <a:off x="7350813" y="4030354"/>
            <a:ext cx="558800" cy="406400"/>
            <a:chOff x="7441144" y="1428736"/>
            <a:chExt cx="558166" cy="406316"/>
          </a:xfrm>
        </p:grpSpPr>
        <p:sp>
          <p:nvSpPr>
            <p:cNvPr id="13" name="TextBox 12"/>
            <p:cNvSpPr txBox="1"/>
            <p:nvPr/>
          </p:nvSpPr>
          <p:spPr>
            <a:xfrm>
              <a:off x="7441144" y="1428736"/>
              <a:ext cx="558166" cy="261884"/>
            </a:xfrm>
            <a:prstGeom prst="rect">
              <a:avLst/>
            </a:prstGeom>
            <a:noFill/>
          </p:spPr>
          <p:txBody>
            <a:bodyPr wrap="none">
              <a:spAutoFit/>
            </a:bodyPr>
            <a:lstStyle/>
            <a:p>
              <a:pPr fontAlgn="auto">
                <a:spcBef>
                  <a:spcPts val="0"/>
                </a:spcBef>
                <a:spcAft>
                  <a:spcPts val="0"/>
                </a:spcAft>
                <a:defRPr/>
              </a:pPr>
              <a:r>
                <a:rPr lang="en-GB" sz="1050" dirty="0">
                  <a:solidFill>
                    <a:schemeClr val="tx2">
                      <a:lumMod val="60000"/>
                      <a:lumOff val="40000"/>
                    </a:schemeClr>
                  </a:solidFill>
                  <a:latin typeface="+mn-lt"/>
                </a:rPr>
                <a:t>ASTRA</a:t>
              </a:r>
            </a:p>
          </p:txBody>
        </p:sp>
        <p:sp>
          <p:nvSpPr>
            <p:cNvPr id="14" name="TextBox 13"/>
            <p:cNvSpPr txBox="1"/>
            <p:nvPr/>
          </p:nvSpPr>
          <p:spPr>
            <a:xfrm>
              <a:off x="7525186" y="1581104"/>
              <a:ext cx="404354" cy="253948"/>
            </a:xfrm>
            <a:prstGeom prst="rect">
              <a:avLst/>
            </a:prstGeom>
            <a:noFill/>
          </p:spPr>
          <p:txBody>
            <a:bodyPr wrap="none">
              <a:spAutoFit/>
            </a:bodyPr>
            <a:lstStyle/>
            <a:p>
              <a:pPr algn="ctr" fontAlgn="auto">
                <a:spcBef>
                  <a:spcPts val="0"/>
                </a:spcBef>
                <a:spcAft>
                  <a:spcPts val="0"/>
                </a:spcAft>
                <a:defRPr/>
              </a:pPr>
              <a:r>
                <a:rPr lang="en-GB" sz="1050" dirty="0">
                  <a:solidFill>
                    <a:schemeClr val="accent4">
                      <a:lumMod val="75000"/>
                    </a:schemeClr>
                  </a:solidFill>
                  <a:latin typeface="+mn-lt"/>
                </a:rPr>
                <a:t>GPT</a:t>
              </a:r>
            </a:p>
          </p:txBody>
        </p:sp>
      </p:grpSp>
      <p:sp>
        <p:nvSpPr>
          <p:cNvPr id="12" name="Title 1"/>
          <p:cNvSpPr txBox="1">
            <a:spLocks/>
          </p:cNvSpPr>
          <p:nvPr/>
        </p:nvSpPr>
        <p:spPr>
          <a:xfrm>
            <a:off x="514065"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ALICE Simulations - GPT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E18E51F0-892D-485E-8567-13F21079EC8B}"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4"/>
          <p:cNvSpPr>
            <a:spLocks noGrp="1"/>
          </p:cNvSpPr>
          <p:nvPr>
            <p:ph idx="1"/>
          </p:nvPr>
        </p:nvSpPr>
        <p:spPr>
          <a:xfrm>
            <a:off x="0" y="947878"/>
            <a:ext cx="8769113" cy="2955380"/>
          </a:xfrm>
        </p:spPr>
        <p:txBody>
          <a:bodyPr/>
          <a:lstStyle/>
          <a:p>
            <a:r>
              <a:rPr lang="en-GB" sz="2000" dirty="0" smtClean="0"/>
              <a:t>GPT model post-</a:t>
            </a:r>
            <a:r>
              <a:rPr lang="en-GB" sz="2000" dirty="0" err="1" smtClean="0"/>
              <a:t>linac</a:t>
            </a:r>
            <a:r>
              <a:rPr lang="en-GB" sz="2000" dirty="0" smtClean="0"/>
              <a:t> has issues</a:t>
            </a:r>
          </a:p>
          <a:p>
            <a:pPr lvl="1"/>
            <a:r>
              <a:rPr lang="en-GB" sz="1800" dirty="0" smtClean="0"/>
              <a:t>Analysis of focusing in extraction chicane dipoles </a:t>
            </a:r>
            <a:r>
              <a:rPr lang="en-GB" sz="1800" i="1" dirty="0" smtClean="0"/>
              <a:t>does not</a:t>
            </a:r>
            <a:r>
              <a:rPr lang="en-GB" sz="1800" dirty="0" smtClean="0"/>
              <a:t> agree between MAD and GPT</a:t>
            </a:r>
          </a:p>
          <a:p>
            <a:r>
              <a:rPr lang="en-GB" sz="2000" dirty="0" smtClean="0"/>
              <a:t>Comparison between “Real” machine settings and GPT model agree reasonably well in the injector</a:t>
            </a:r>
          </a:p>
          <a:p>
            <a:pPr lvl="1"/>
            <a:r>
              <a:rPr lang="en-GB" sz="1800" dirty="0" smtClean="0"/>
              <a:t> Slight tweaks to post-booster matching </a:t>
            </a:r>
            <a:r>
              <a:rPr lang="en-GB" sz="1800" dirty="0" err="1" smtClean="0"/>
              <a:t>quadrupoles</a:t>
            </a:r>
            <a:r>
              <a:rPr lang="en-GB" sz="1800" dirty="0" smtClean="0"/>
              <a:t> improve agreement</a:t>
            </a:r>
          </a:p>
          <a:p>
            <a:pPr lvl="1"/>
            <a:r>
              <a:rPr lang="en-GB" sz="1800" dirty="0" smtClean="0"/>
              <a:t>Low gun voltage (230kV) and gun </a:t>
            </a:r>
            <a:r>
              <a:rPr lang="en-GB" sz="1800" dirty="0" err="1" smtClean="0"/>
              <a:t>beamline</a:t>
            </a:r>
            <a:r>
              <a:rPr lang="en-GB" sz="1800" dirty="0" smtClean="0"/>
              <a:t> steering suspected to account for most of the differences</a:t>
            </a:r>
          </a:p>
          <a:p>
            <a:pPr lvl="1"/>
            <a:endParaRPr lang="en-GB" sz="1400" dirty="0" smtClean="0"/>
          </a:p>
        </p:txBody>
      </p:sp>
      <p:pic>
        <p:nvPicPr>
          <p:cNvPr id="2052" name="Picture 2"/>
          <p:cNvPicPr>
            <a:picLocks noChangeAspect="1" noChangeArrowheads="1"/>
          </p:cNvPicPr>
          <p:nvPr/>
        </p:nvPicPr>
        <p:blipFill>
          <a:blip r:embed="rId3" cstate="print"/>
          <a:srcRect/>
          <a:stretch>
            <a:fillRect/>
          </a:stretch>
        </p:blipFill>
        <p:spPr bwMode="auto">
          <a:xfrm>
            <a:off x="2223850" y="3558010"/>
            <a:ext cx="4995816" cy="2801397"/>
          </a:xfrm>
          <a:prstGeom prst="rect">
            <a:avLst/>
          </a:prstGeom>
          <a:noFill/>
          <a:ln w="9525">
            <a:noFill/>
            <a:miter lim="800000"/>
            <a:headEnd/>
            <a:tailEnd/>
          </a:ln>
        </p:spPr>
      </p:pic>
      <p:sp>
        <p:nvSpPr>
          <p:cNvPr id="12" name="Title 1"/>
          <p:cNvSpPr txBox="1">
            <a:spLocks/>
          </p:cNvSpPr>
          <p:nvPr/>
        </p:nvSpPr>
        <p:spPr>
          <a:xfrm>
            <a:off x="514065" y="0"/>
            <a:ext cx="8229600" cy="9962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ALICE Simulations - GPT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TextBox 15"/>
          <p:cNvSpPr txBox="1"/>
          <p:nvPr/>
        </p:nvSpPr>
        <p:spPr>
          <a:xfrm>
            <a:off x="245627" y="6402741"/>
            <a:ext cx="7028597" cy="369332"/>
          </a:xfrm>
          <a:prstGeom prst="rect">
            <a:avLst/>
          </a:prstGeom>
          <a:noFill/>
        </p:spPr>
        <p:txBody>
          <a:bodyPr wrap="square" rtlCol="0">
            <a:spAutoFit/>
          </a:bodyPr>
          <a:lstStyle/>
          <a:p>
            <a:r>
              <a:rPr lang="en-GB" i="1" dirty="0" smtClean="0"/>
              <a:t>Agreement quite good in longitudinal plane as well – not shown here</a:t>
            </a:r>
            <a:endParaRPr lang="en-GB" i="1" dirty="0"/>
          </a:p>
        </p:txBody>
      </p:sp>
      <p:sp>
        <p:nvSpPr>
          <p:cNvPr id="17" name="TextBox 16"/>
          <p:cNvSpPr txBox="1"/>
          <p:nvPr/>
        </p:nvSpPr>
        <p:spPr>
          <a:xfrm>
            <a:off x="7410733" y="4653887"/>
            <a:ext cx="1637731" cy="923330"/>
          </a:xfrm>
          <a:prstGeom prst="rect">
            <a:avLst/>
          </a:prstGeom>
          <a:noFill/>
        </p:spPr>
        <p:txBody>
          <a:bodyPr wrap="square" rtlCol="0">
            <a:spAutoFit/>
          </a:bodyPr>
          <a:lstStyle/>
          <a:p>
            <a:r>
              <a:rPr lang="en-GB" dirty="0" smtClean="0"/>
              <a:t>Space charge off for comparison</a:t>
            </a:r>
            <a:endParaRPr lang="en-GB" dirty="0"/>
          </a:p>
        </p:txBody>
      </p:sp>
      <p:sp>
        <p:nvSpPr>
          <p:cNvPr id="7" name="Slide Number Placeholder 6"/>
          <p:cNvSpPr>
            <a:spLocks noGrp="1"/>
          </p:cNvSpPr>
          <p:nvPr>
            <p:ph type="sldNum" sz="quarter" idx="12"/>
          </p:nvPr>
        </p:nvSpPr>
        <p:spPr/>
        <p:txBody>
          <a:bodyPr/>
          <a:lstStyle/>
          <a:p>
            <a:fld id="{E18E51F0-892D-485E-8567-13F21079EC8B}"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ICE_Layout"/>
          <p:cNvPicPr>
            <a:picLocks noChangeAspect="1" noChangeArrowheads="1"/>
          </p:cNvPicPr>
          <p:nvPr/>
        </p:nvPicPr>
        <p:blipFill>
          <a:blip r:embed="rId2" cstate="print"/>
          <a:srcRect t="10971"/>
          <a:stretch>
            <a:fillRect/>
          </a:stretch>
        </p:blipFill>
        <p:spPr bwMode="auto">
          <a:xfrm>
            <a:off x="250825" y="2339181"/>
            <a:ext cx="8135938" cy="2862262"/>
          </a:xfrm>
          <a:prstGeom prst="rect">
            <a:avLst/>
          </a:prstGeom>
          <a:noFill/>
          <a:ln w="9525">
            <a:noFill/>
            <a:miter lim="800000"/>
            <a:headEnd/>
            <a:tailEnd/>
          </a:ln>
        </p:spPr>
      </p:pic>
      <p:sp>
        <p:nvSpPr>
          <p:cNvPr id="11" name="Rectangle 10"/>
          <p:cNvSpPr>
            <a:spLocks noGrp="1" noChangeArrowheads="1"/>
          </p:cNvSpPr>
          <p:nvPr/>
        </p:nvSpPr>
        <p:spPr bwMode="auto">
          <a:xfrm>
            <a:off x="0" y="134144"/>
            <a:ext cx="9144000" cy="7410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2060"/>
                </a:solidFill>
                <a:latin typeface="Arial" pitchFamily="34" charset="0"/>
                <a:ea typeface="+mj-ea"/>
                <a:cs typeface="ヒラギノ角ゴ Pro W3" pitchFamily="84" charset="-128"/>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ヒラギノ角ゴ Pro W3" pitchFamily="84" charset="-128"/>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ヒラギノ角ゴ Pro W3" pitchFamily="84" charset="-128"/>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ヒラギノ角ゴ Pro W3" pitchFamily="84" charset="-128"/>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r>
              <a:rPr lang="en-GB" sz="3200" dirty="0" smtClean="0">
                <a:solidFill>
                  <a:schemeClr val="tx1"/>
                </a:solidFill>
                <a:latin typeface="+mj-lt"/>
              </a:rPr>
              <a:t>ALICE Machine Description</a:t>
            </a:r>
          </a:p>
        </p:txBody>
      </p:sp>
      <p:sp>
        <p:nvSpPr>
          <p:cNvPr id="12" name="Rectangle 11"/>
          <p:cNvSpPr>
            <a:spLocks noChangeArrowheads="1"/>
          </p:cNvSpPr>
          <p:nvPr/>
        </p:nvSpPr>
        <p:spPr bwMode="auto">
          <a:xfrm>
            <a:off x="107950" y="5218906"/>
            <a:ext cx="2519363" cy="1504950"/>
          </a:xfrm>
          <a:prstGeom prst="rect">
            <a:avLst/>
          </a:prstGeom>
          <a:noFill/>
          <a:ln w="9525">
            <a:solidFill>
              <a:schemeClr val="tx1"/>
            </a:solidFill>
            <a:miter lim="800000"/>
            <a:headEnd/>
            <a:tailEnd/>
          </a:ln>
        </p:spPr>
        <p:txBody>
          <a:bodyPr>
            <a:spAutoFit/>
          </a:bodyPr>
          <a:lstStyle>
            <a:defPPr>
              <a:defRPr lang="en-US"/>
            </a:defPPr>
            <a:lvl1pPr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1pPr>
            <a:lvl2pPr marL="4572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2pPr>
            <a:lvl3pPr marL="9144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3pPr>
            <a:lvl4pPr marL="13716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4pPr>
            <a:lvl5pPr marL="18288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5pPr>
            <a:lvl6pPr marL="2286000" algn="l" defTabSz="914400" rtl="0" eaLnBrk="1" latinLnBrk="0" hangingPunct="1">
              <a:defRPr sz="1400" b="1" kern="1200">
                <a:solidFill>
                  <a:schemeClr val="tx1"/>
                </a:solidFill>
                <a:latin typeface="Arial" charset="0"/>
                <a:ea typeface="ヒラギノ角ゴ Pro W3" pitchFamily="84" charset="-128"/>
                <a:cs typeface="+mn-cs"/>
              </a:defRPr>
            </a:lvl6pPr>
            <a:lvl7pPr marL="2743200" algn="l" defTabSz="914400" rtl="0" eaLnBrk="1" latinLnBrk="0" hangingPunct="1">
              <a:defRPr sz="1400" b="1" kern="1200">
                <a:solidFill>
                  <a:schemeClr val="tx1"/>
                </a:solidFill>
                <a:latin typeface="Arial" charset="0"/>
                <a:ea typeface="ヒラギノ角ゴ Pro W3" pitchFamily="84" charset="-128"/>
                <a:cs typeface="+mn-cs"/>
              </a:defRPr>
            </a:lvl7pPr>
            <a:lvl8pPr marL="3200400" algn="l" defTabSz="914400" rtl="0" eaLnBrk="1" latinLnBrk="0" hangingPunct="1">
              <a:defRPr sz="1400" b="1" kern="1200">
                <a:solidFill>
                  <a:schemeClr val="tx1"/>
                </a:solidFill>
                <a:latin typeface="Arial" charset="0"/>
                <a:ea typeface="ヒラギノ角ゴ Pro W3" pitchFamily="84" charset="-128"/>
                <a:cs typeface="+mn-cs"/>
              </a:defRPr>
            </a:lvl8pPr>
            <a:lvl9pPr marL="3657600" algn="l" defTabSz="914400" rtl="0" eaLnBrk="1" latinLnBrk="0" hangingPunct="1">
              <a:defRPr sz="1400" b="1" kern="1200">
                <a:solidFill>
                  <a:schemeClr val="tx1"/>
                </a:solidFill>
                <a:latin typeface="Arial" charset="0"/>
                <a:ea typeface="ヒラギノ角ゴ Pro W3" pitchFamily="84" charset="-128"/>
                <a:cs typeface="+mn-cs"/>
              </a:defRPr>
            </a:lvl9pPr>
          </a:lstStyle>
          <a:p>
            <a:r>
              <a:rPr lang="en-GB" dirty="0">
                <a:solidFill>
                  <a:srgbClr val="FF0000"/>
                </a:solidFill>
              </a:rPr>
              <a:t>DC Gun + Photo Injector Laser</a:t>
            </a:r>
          </a:p>
          <a:p>
            <a:r>
              <a:rPr lang="en-GB" dirty="0">
                <a:solidFill>
                  <a:srgbClr val="0000FF"/>
                </a:solidFill>
              </a:rPr>
              <a:t>230 kV </a:t>
            </a:r>
          </a:p>
          <a:p>
            <a:r>
              <a:rPr lang="en-GB" dirty="0" err="1">
                <a:solidFill>
                  <a:srgbClr val="0000FF"/>
                </a:solidFill>
              </a:rPr>
              <a:t>GaAs</a:t>
            </a:r>
            <a:r>
              <a:rPr lang="en-GB" dirty="0">
                <a:solidFill>
                  <a:srgbClr val="0000FF"/>
                </a:solidFill>
              </a:rPr>
              <a:t> cathode </a:t>
            </a:r>
          </a:p>
          <a:p>
            <a:r>
              <a:rPr lang="en-GB" dirty="0">
                <a:solidFill>
                  <a:srgbClr val="0000FF"/>
                </a:solidFill>
              </a:rPr>
              <a:t>Up to 100 </a:t>
            </a:r>
            <a:r>
              <a:rPr lang="en-GB" dirty="0" err="1">
                <a:solidFill>
                  <a:srgbClr val="0000FF"/>
                </a:solidFill>
              </a:rPr>
              <a:t>pC</a:t>
            </a:r>
            <a:r>
              <a:rPr lang="en-GB" dirty="0">
                <a:solidFill>
                  <a:srgbClr val="0000FF"/>
                </a:solidFill>
              </a:rPr>
              <a:t> bunch charge </a:t>
            </a:r>
          </a:p>
          <a:p>
            <a:r>
              <a:rPr lang="en-GB" dirty="0">
                <a:solidFill>
                  <a:srgbClr val="0000FF"/>
                </a:solidFill>
              </a:rPr>
              <a:t>Up to 81.25 MHz rep rate</a:t>
            </a:r>
          </a:p>
          <a:p>
            <a:endParaRPr lang="en-GB" dirty="0">
              <a:solidFill>
                <a:schemeClr val="accent2"/>
              </a:solidFill>
            </a:endParaRPr>
          </a:p>
        </p:txBody>
      </p:sp>
      <p:sp>
        <p:nvSpPr>
          <p:cNvPr id="13" name="Rectangle 12"/>
          <p:cNvSpPr>
            <a:spLocks noChangeArrowheads="1"/>
          </p:cNvSpPr>
          <p:nvPr/>
        </p:nvSpPr>
        <p:spPr bwMode="auto">
          <a:xfrm>
            <a:off x="684213" y="1186656"/>
            <a:ext cx="3455987" cy="1079500"/>
          </a:xfrm>
          <a:prstGeom prst="rect">
            <a:avLst/>
          </a:prstGeom>
          <a:noFill/>
          <a:ln w="9525">
            <a:solidFill>
              <a:schemeClr val="tx1"/>
            </a:solidFill>
            <a:miter lim="800000"/>
            <a:headEnd/>
            <a:tailEnd/>
          </a:ln>
        </p:spPr>
        <p:txBody>
          <a:bodyPr>
            <a:spAutoFit/>
          </a:bodyPr>
          <a:lstStyle>
            <a:defPPr>
              <a:defRPr lang="en-US"/>
            </a:defPPr>
            <a:lvl1pPr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1pPr>
            <a:lvl2pPr marL="4572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2pPr>
            <a:lvl3pPr marL="9144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3pPr>
            <a:lvl4pPr marL="13716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4pPr>
            <a:lvl5pPr marL="18288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5pPr>
            <a:lvl6pPr marL="2286000" algn="l" defTabSz="914400" rtl="0" eaLnBrk="1" latinLnBrk="0" hangingPunct="1">
              <a:defRPr sz="1400" b="1" kern="1200">
                <a:solidFill>
                  <a:schemeClr val="tx1"/>
                </a:solidFill>
                <a:latin typeface="Arial" charset="0"/>
                <a:ea typeface="ヒラギノ角ゴ Pro W3" pitchFamily="84" charset="-128"/>
                <a:cs typeface="+mn-cs"/>
              </a:defRPr>
            </a:lvl6pPr>
            <a:lvl7pPr marL="2743200" algn="l" defTabSz="914400" rtl="0" eaLnBrk="1" latinLnBrk="0" hangingPunct="1">
              <a:defRPr sz="1400" b="1" kern="1200">
                <a:solidFill>
                  <a:schemeClr val="tx1"/>
                </a:solidFill>
                <a:latin typeface="Arial" charset="0"/>
                <a:ea typeface="ヒラギノ角ゴ Pro W3" pitchFamily="84" charset="-128"/>
                <a:cs typeface="+mn-cs"/>
              </a:defRPr>
            </a:lvl7pPr>
            <a:lvl8pPr marL="3200400" algn="l" defTabSz="914400" rtl="0" eaLnBrk="1" latinLnBrk="0" hangingPunct="1">
              <a:defRPr sz="1400" b="1" kern="1200">
                <a:solidFill>
                  <a:schemeClr val="tx1"/>
                </a:solidFill>
                <a:latin typeface="Arial" charset="0"/>
                <a:ea typeface="ヒラギノ角ゴ Pro W3" pitchFamily="84" charset="-128"/>
                <a:cs typeface="+mn-cs"/>
              </a:defRPr>
            </a:lvl8pPr>
            <a:lvl9pPr marL="3657600" algn="l" defTabSz="914400" rtl="0" eaLnBrk="1" latinLnBrk="0" hangingPunct="1">
              <a:defRPr sz="1400" b="1" kern="1200">
                <a:solidFill>
                  <a:schemeClr val="tx1"/>
                </a:solidFill>
                <a:latin typeface="Arial" charset="0"/>
                <a:ea typeface="ヒラギノ角ゴ Pro W3" pitchFamily="84" charset="-128"/>
                <a:cs typeface="+mn-cs"/>
              </a:defRPr>
            </a:lvl9pPr>
          </a:lstStyle>
          <a:p>
            <a:r>
              <a:rPr lang="en-GB" dirty="0">
                <a:solidFill>
                  <a:srgbClr val="FF0000"/>
                </a:solidFill>
              </a:rPr>
              <a:t>RF System</a:t>
            </a:r>
          </a:p>
          <a:p>
            <a:r>
              <a:rPr lang="en-GB" dirty="0">
                <a:solidFill>
                  <a:srgbClr val="0000FF"/>
                </a:solidFill>
              </a:rPr>
              <a:t>Superconducting booster + </a:t>
            </a:r>
            <a:r>
              <a:rPr lang="en-GB" dirty="0" err="1">
                <a:solidFill>
                  <a:srgbClr val="0000FF"/>
                </a:solidFill>
              </a:rPr>
              <a:t>linac</a:t>
            </a:r>
            <a:endParaRPr lang="en-GB" dirty="0">
              <a:solidFill>
                <a:srgbClr val="0000FF"/>
              </a:solidFill>
            </a:endParaRPr>
          </a:p>
          <a:p>
            <a:r>
              <a:rPr lang="en-GB" dirty="0">
                <a:solidFill>
                  <a:srgbClr val="0000FF"/>
                </a:solidFill>
              </a:rPr>
              <a:t>9-cell cavities. 1.3 GHz,  ~10 MV/m. </a:t>
            </a:r>
          </a:p>
          <a:p>
            <a:r>
              <a:rPr lang="en-GB" dirty="0">
                <a:solidFill>
                  <a:srgbClr val="0000FF"/>
                </a:solidFill>
              </a:rPr>
              <a:t>Pulsed up to 10 Hz, 100 </a:t>
            </a:r>
            <a:r>
              <a:rPr lang="en-GB" dirty="0" err="1">
                <a:solidFill>
                  <a:srgbClr val="0000FF"/>
                </a:solidFill>
              </a:rPr>
              <a:t>μS</a:t>
            </a:r>
            <a:r>
              <a:rPr lang="en-GB" dirty="0">
                <a:solidFill>
                  <a:srgbClr val="0000FF"/>
                </a:solidFill>
              </a:rPr>
              <a:t> bunch trains</a:t>
            </a:r>
          </a:p>
        </p:txBody>
      </p:sp>
      <p:sp>
        <p:nvSpPr>
          <p:cNvPr id="14" name="Rectangle 13"/>
          <p:cNvSpPr>
            <a:spLocks noChangeArrowheads="1"/>
          </p:cNvSpPr>
          <p:nvPr/>
        </p:nvSpPr>
        <p:spPr bwMode="auto">
          <a:xfrm>
            <a:off x="5104263" y="1405731"/>
            <a:ext cx="3644451" cy="911019"/>
          </a:xfrm>
          <a:prstGeom prst="rect">
            <a:avLst/>
          </a:prstGeom>
          <a:solidFill>
            <a:schemeClr val="bg1">
              <a:alpha val="30196"/>
            </a:schemeClr>
          </a:solidFill>
          <a:ln w="9525">
            <a:solidFill>
              <a:schemeClr val="tx1"/>
            </a:solidFill>
            <a:miter lim="800000"/>
            <a:headEnd/>
            <a:tailEnd/>
          </a:ln>
        </p:spPr>
        <p:txBody>
          <a:bodyPr wrap="square">
            <a:spAutoFit/>
          </a:bodyPr>
          <a:lstStyle>
            <a:defPPr>
              <a:defRPr lang="en-US"/>
            </a:defPPr>
            <a:lvl1pPr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1pPr>
            <a:lvl2pPr marL="4572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2pPr>
            <a:lvl3pPr marL="9144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3pPr>
            <a:lvl4pPr marL="13716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4pPr>
            <a:lvl5pPr marL="18288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5pPr>
            <a:lvl6pPr marL="2286000" algn="l" defTabSz="914400" rtl="0" eaLnBrk="1" latinLnBrk="0" hangingPunct="1">
              <a:defRPr sz="1400" b="1" kern="1200">
                <a:solidFill>
                  <a:schemeClr val="tx1"/>
                </a:solidFill>
                <a:latin typeface="Arial" charset="0"/>
                <a:ea typeface="ヒラギノ角ゴ Pro W3" pitchFamily="84" charset="-128"/>
                <a:cs typeface="+mn-cs"/>
              </a:defRPr>
            </a:lvl6pPr>
            <a:lvl7pPr marL="2743200" algn="l" defTabSz="914400" rtl="0" eaLnBrk="1" latinLnBrk="0" hangingPunct="1">
              <a:defRPr sz="1400" b="1" kern="1200">
                <a:solidFill>
                  <a:schemeClr val="tx1"/>
                </a:solidFill>
                <a:latin typeface="Arial" charset="0"/>
                <a:ea typeface="ヒラギノ角ゴ Pro W3" pitchFamily="84" charset="-128"/>
                <a:cs typeface="+mn-cs"/>
              </a:defRPr>
            </a:lvl7pPr>
            <a:lvl8pPr marL="3200400" algn="l" defTabSz="914400" rtl="0" eaLnBrk="1" latinLnBrk="0" hangingPunct="1">
              <a:defRPr sz="1400" b="1" kern="1200">
                <a:solidFill>
                  <a:schemeClr val="tx1"/>
                </a:solidFill>
                <a:latin typeface="Arial" charset="0"/>
                <a:ea typeface="ヒラギノ角ゴ Pro W3" pitchFamily="84" charset="-128"/>
                <a:cs typeface="+mn-cs"/>
              </a:defRPr>
            </a:lvl8pPr>
            <a:lvl9pPr marL="3657600" algn="l" defTabSz="914400" rtl="0" eaLnBrk="1" latinLnBrk="0" hangingPunct="1">
              <a:defRPr sz="1400" b="1" kern="1200">
                <a:solidFill>
                  <a:schemeClr val="tx1"/>
                </a:solidFill>
                <a:latin typeface="Arial" charset="0"/>
                <a:ea typeface="ヒラギノ角ゴ Pro W3" pitchFamily="84" charset="-128"/>
                <a:cs typeface="+mn-cs"/>
              </a:defRPr>
            </a:lvl9pPr>
          </a:lstStyle>
          <a:p>
            <a:r>
              <a:rPr lang="en-GB" dirty="0">
                <a:solidFill>
                  <a:srgbClr val="FF0000"/>
                </a:solidFill>
              </a:rPr>
              <a:t>Beam transport system. </a:t>
            </a:r>
          </a:p>
          <a:p>
            <a:r>
              <a:rPr lang="en-GB" dirty="0">
                <a:solidFill>
                  <a:srgbClr val="0000FF"/>
                </a:solidFill>
              </a:rPr>
              <a:t>Triple bend achromatic arcs. </a:t>
            </a:r>
          </a:p>
          <a:p>
            <a:r>
              <a:rPr lang="en-GB" dirty="0">
                <a:solidFill>
                  <a:srgbClr val="0000FF"/>
                </a:solidFill>
              </a:rPr>
              <a:t>First arc isochronous</a:t>
            </a:r>
          </a:p>
          <a:p>
            <a:r>
              <a:rPr lang="en-GB" dirty="0">
                <a:solidFill>
                  <a:srgbClr val="0000FF"/>
                </a:solidFill>
              </a:rPr>
              <a:t>Bunch compression chicane R</a:t>
            </a:r>
            <a:r>
              <a:rPr lang="en-GB" baseline="-25000" dirty="0">
                <a:solidFill>
                  <a:srgbClr val="0000FF"/>
                </a:solidFill>
              </a:rPr>
              <a:t>56</a:t>
            </a:r>
            <a:r>
              <a:rPr lang="en-GB" dirty="0">
                <a:solidFill>
                  <a:srgbClr val="0000FF"/>
                </a:solidFill>
              </a:rPr>
              <a:t> = 28 cm</a:t>
            </a:r>
          </a:p>
        </p:txBody>
      </p:sp>
      <p:sp>
        <p:nvSpPr>
          <p:cNvPr id="15" name="Rectangle 14"/>
          <p:cNvSpPr>
            <a:spLocks noChangeArrowheads="1"/>
          </p:cNvSpPr>
          <p:nvPr/>
        </p:nvSpPr>
        <p:spPr bwMode="auto">
          <a:xfrm>
            <a:off x="6227763" y="4715668"/>
            <a:ext cx="2519362" cy="1250950"/>
          </a:xfrm>
          <a:prstGeom prst="rect">
            <a:avLst/>
          </a:prstGeom>
          <a:noFill/>
          <a:ln w="9525">
            <a:solidFill>
              <a:schemeClr val="tx1"/>
            </a:solidFill>
            <a:miter lim="800000"/>
            <a:headEnd/>
            <a:tailEnd/>
          </a:ln>
        </p:spPr>
        <p:txBody>
          <a:bodyPr>
            <a:spAutoFit/>
          </a:bodyPr>
          <a:lstStyle>
            <a:defPPr>
              <a:defRPr lang="en-US"/>
            </a:defPPr>
            <a:lvl1pPr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1pPr>
            <a:lvl2pPr marL="4572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2pPr>
            <a:lvl3pPr marL="9144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3pPr>
            <a:lvl4pPr marL="13716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4pPr>
            <a:lvl5pPr marL="18288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5pPr>
            <a:lvl6pPr marL="2286000" algn="l" defTabSz="914400" rtl="0" eaLnBrk="1" latinLnBrk="0" hangingPunct="1">
              <a:defRPr sz="1400" b="1" kern="1200">
                <a:solidFill>
                  <a:schemeClr val="tx1"/>
                </a:solidFill>
                <a:latin typeface="Arial" charset="0"/>
                <a:ea typeface="ヒラギノ角ゴ Pro W3" pitchFamily="84" charset="-128"/>
                <a:cs typeface="+mn-cs"/>
              </a:defRPr>
            </a:lvl6pPr>
            <a:lvl7pPr marL="2743200" algn="l" defTabSz="914400" rtl="0" eaLnBrk="1" latinLnBrk="0" hangingPunct="1">
              <a:defRPr sz="1400" b="1" kern="1200">
                <a:solidFill>
                  <a:schemeClr val="tx1"/>
                </a:solidFill>
                <a:latin typeface="Arial" charset="0"/>
                <a:ea typeface="ヒラギノ角ゴ Pro W3" pitchFamily="84" charset="-128"/>
                <a:cs typeface="+mn-cs"/>
              </a:defRPr>
            </a:lvl7pPr>
            <a:lvl8pPr marL="3200400" algn="l" defTabSz="914400" rtl="0" eaLnBrk="1" latinLnBrk="0" hangingPunct="1">
              <a:defRPr sz="1400" b="1" kern="1200">
                <a:solidFill>
                  <a:schemeClr val="tx1"/>
                </a:solidFill>
                <a:latin typeface="Arial" charset="0"/>
                <a:ea typeface="ヒラギノ角ゴ Pro W3" pitchFamily="84" charset="-128"/>
                <a:cs typeface="+mn-cs"/>
              </a:defRPr>
            </a:lvl8pPr>
            <a:lvl9pPr marL="3657600" algn="l" defTabSz="914400" rtl="0" eaLnBrk="1" latinLnBrk="0" hangingPunct="1">
              <a:defRPr sz="1400" b="1" kern="1200">
                <a:solidFill>
                  <a:schemeClr val="tx1"/>
                </a:solidFill>
                <a:latin typeface="Arial" charset="0"/>
                <a:ea typeface="ヒラギノ角ゴ Pro W3" pitchFamily="84" charset="-128"/>
                <a:cs typeface="+mn-cs"/>
              </a:defRPr>
            </a:lvl9pPr>
          </a:lstStyle>
          <a:p>
            <a:pPr>
              <a:lnSpc>
                <a:spcPct val="100000"/>
              </a:lnSpc>
            </a:pPr>
            <a:r>
              <a:rPr lang="en-GB" dirty="0">
                <a:solidFill>
                  <a:srgbClr val="FF0000"/>
                </a:solidFill>
              </a:rPr>
              <a:t>Diagnostics </a:t>
            </a:r>
          </a:p>
          <a:p>
            <a:pPr>
              <a:lnSpc>
                <a:spcPct val="100000"/>
              </a:lnSpc>
            </a:pPr>
            <a:r>
              <a:rPr lang="en-GB" dirty="0">
                <a:solidFill>
                  <a:srgbClr val="0000FF"/>
                </a:solidFill>
              </a:rPr>
              <a:t>YAG/OTR screens + </a:t>
            </a:r>
            <a:r>
              <a:rPr lang="en-GB" dirty="0" err="1">
                <a:solidFill>
                  <a:srgbClr val="0000FF"/>
                </a:solidFill>
              </a:rPr>
              <a:t>stripline</a:t>
            </a:r>
            <a:r>
              <a:rPr lang="en-GB" dirty="0">
                <a:solidFill>
                  <a:srgbClr val="0000FF"/>
                </a:solidFill>
              </a:rPr>
              <a:t> BPMs </a:t>
            </a:r>
          </a:p>
          <a:p>
            <a:pPr>
              <a:lnSpc>
                <a:spcPct val="100000"/>
              </a:lnSpc>
            </a:pPr>
            <a:r>
              <a:rPr lang="en-GB" dirty="0">
                <a:solidFill>
                  <a:srgbClr val="0000FF"/>
                </a:solidFill>
              </a:rPr>
              <a:t>Electro-optic bunch profile monitor </a:t>
            </a:r>
          </a:p>
        </p:txBody>
      </p:sp>
      <p:sp>
        <p:nvSpPr>
          <p:cNvPr id="16" name="Text Box 14"/>
          <p:cNvSpPr txBox="1">
            <a:spLocks noChangeArrowheads="1"/>
          </p:cNvSpPr>
          <p:nvPr/>
        </p:nvSpPr>
        <p:spPr bwMode="auto">
          <a:xfrm>
            <a:off x="2916238" y="3491706"/>
            <a:ext cx="1857375" cy="739775"/>
          </a:xfrm>
          <a:prstGeom prst="rect">
            <a:avLst/>
          </a:prstGeom>
          <a:solidFill>
            <a:schemeClr val="bg1"/>
          </a:solidFill>
          <a:ln w="9525">
            <a:solidFill>
              <a:schemeClr val="tx1"/>
            </a:solidFill>
            <a:miter lim="800000"/>
            <a:headEnd/>
            <a:tailEnd/>
          </a:ln>
        </p:spPr>
        <p:txBody>
          <a:bodyPr wrap="none">
            <a:spAutoFit/>
          </a:bodyPr>
          <a:lstStyle>
            <a:defPPr>
              <a:defRPr lang="en-US"/>
            </a:defPPr>
            <a:lvl1pPr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1pPr>
            <a:lvl2pPr marL="4572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2pPr>
            <a:lvl3pPr marL="9144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3pPr>
            <a:lvl4pPr marL="13716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4pPr>
            <a:lvl5pPr marL="18288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5pPr>
            <a:lvl6pPr marL="2286000" algn="l" defTabSz="914400" rtl="0" eaLnBrk="1" latinLnBrk="0" hangingPunct="1">
              <a:defRPr sz="1400" b="1" kern="1200">
                <a:solidFill>
                  <a:schemeClr val="tx1"/>
                </a:solidFill>
                <a:latin typeface="Arial" charset="0"/>
                <a:ea typeface="ヒラギノ角ゴ Pro W3" pitchFamily="84" charset="-128"/>
                <a:cs typeface="+mn-cs"/>
              </a:defRPr>
            </a:lvl6pPr>
            <a:lvl7pPr marL="2743200" algn="l" defTabSz="914400" rtl="0" eaLnBrk="1" latinLnBrk="0" hangingPunct="1">
              <a:defRPr sz="1400" b="1" kern="1200">
                <a:solidFill>
                  <a:schemeClr val="tx1"/>
                </a:solidFill>
                <a:latin typeface="Arial" charset="0"/>
                <a:ea typeface="ヒラギノ角ゴ Pro W3" pitchFamily="84" charset="-128"/>
                <a:cs typeface="+mn-cs"/>
              </a:defRPr>
            </a:lvl7pPr>
            <a:lvl8pPr marL="3200400" algn="l" defTabSz="914400" rtl="0" eaLnBrk="1" latinLnBrk="0" hangingPunct="1">
              <a:defRPr sz="1400" b="1" kern="1200">
                <a:solidFill>
                  <a:schemeClr val="tx1"/>
                </a:solidFill>
                <a:latin typeface="Arial" charset="0"/>
                <a:ea typeface="ヒラギノ角ゴ Pro W3" pitchFamily="84" charset="-128"/>
                <a:cs typeface="+mn-cs"/>
              </a:defRPr>
            </a:lvl8pPr>
            <a:lvl9pPr marL="3657600" algn="l" defTabSz="914400" rtl="0" eaLnBrk="1" latinLnBrk="0" hangingPunct="1">
              <a:defRPr sz="1400" b="1" kern="1200">
                <a:solidFill>
                  <a:schemeClr val="tx1"/>
                </a:solidFill>
                <a:latin typeface="Arial" charset="0"/>
                <a:ea typeface="ヒラギノ角ゴ Pro W3" pitchFamily="84" charset="-128"/>
                <a:cs typeface="+mn-cs"/>
              </a:defRPr>
            </a:lvl9pPr>
          </a:lstStyle>
          <a:p>
            <a:pPr>
              <a:lnSpc>
                <a:spcPct val="100000"/>
              </a:lnSpc>
              <a:spcBef>
                <a:spcPct val="0"/>
              </a:spcBef>
            </a:pPr>
            <a:r>
              <a:rPr lang="en-GB" dirty="0" err="1">
                <a:solidFill>
                  <a:srgbClr val="FF0000"/>
                </a:solidFill>
              </a:rPr>
              <a:t>Undulator</a:t>
            </a:r>
            <a:endParaRPr lang="en-GB" dirty="0">
              <a:solidFill>
                <a:srgbClr val="FF0000"/>
              </a:solidFill>
            </a:endParaRPr>
          </a:p>
          <a:p>
            <a:pPr>
              <a:lnSpc>
                <a:spcPct val="100000"/>
              </a:lnSpc>
              <a:spcBef>
                <a:spcPct val="0"/>
              </a:spcBef>
            </a:pPr>
            <a:r>
              <a:rPr lang="en-GB" dirty="0">
                <a:solidFill>
                  <a:srgbClr val="002060"/>
                </a:solidFill>
              </a:rPr>
              <a:t>Oscillator type </a:t>
            </a:r>
            <a:r>
              <a:rPr lang="en-GB" dirty="0" smtClean="0">
                <a:solidFill>
                  <a:srgbClr val="002060"/>
                </a:solidFill>
              </a:rPr>
              <a:t>FEL</a:t>
            </a:r>
            <a:endParaRPr lang="en-GB" dirty="0">
              <a:solidFill>
                <a:srgbClr val="002060"/>
              </a:solidFill>
            </a:endParaRPr>
          </a:p>
          <a:p>
            <a:pPr>
              <a:lnSpc>
                <a:spcPct val="100000"/>
              </a:lnSpc>
              <a:spcBef>
                <a:spcPct val="0"/>
              </a:spcBef>
            </a:pPr>
            <a:r>
              <a:rPr lang="en-GB" dirty="0">
                <a:solidFill>
                  <a:srgbClr val="002060"/>
                </a:solidFill>
              </a:rPr>
              <a:t>Variable gap</a:t>
            </a:r>
          </a:p>
        </p:txBody>
      </p:sp>
      <p:sp>
        <p:nvSpPr>
          <p:cNvPr id="17" name="Text Box 14"/>
          <p:cNvSpPr txBox="1">
            <a:spLocks noChangeArrowheads="1"/>
          </p:cNvSpPr>
          <p:nvPr/>
        </p:nvSpPr>
        <p:spPr bwMode="auto">
          <a:xfrm>
            <a:off x="3132138" y="5076031"/>
            <a:ext cx="2808287" cy="1165225"/>
          </a:xfrm>
          <a:prstGeom prst="rect">
            <a:avLst/>
          </a:prstGeom>
          <a:noFill/>
          <a:ln w="9525">
            <a:solidFill>
              <a:schemeClr val="tx1"/>
            </a:solidFill>
            <a:miter lim="800000"/>
            <a:headEnd/>
            <a:tailEnd/>
          </a:ln>
        </p:spPr>
        <p:txBody>
          <a:bodyPr>
            <a:spAutoFit/>
          </a:bodyPr>
          <a:lstStyle>
            <a:defPPr>
              <a:defRPr lang="en-US"/>
            </a:defPPr>
            <a:lvl1pPr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1pPr>
            <a:lvl2pPr marL="4572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2pPr>
            <a:lvl3pPr marL="9144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3pPr>
            <a:lvl4pPr marL="13716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4pPr>
            <a:lvl5pPr marL="1828800" algn="l" rtl="0" eaLnBrk="0" fontAlgn="base" hangingPunct="0">
              <a:lnSpc>
                <a:spcPct val="80000"/>
              </a:lnSpc>
              <a:spcBef>
                <a:spcPct val="20000"/>
              </a:spcBef>
              <a:spcAft>
                <a:spcPct val="0"/>
              </a:spcAft>
              <a:defRPr sz="1400" b="1" kern="1200">
                <a:solidFill>
                  <a:schemeClr val="tx1"/>
                </a:solidFill>
                <a:latin typeface="Arial" charset="0"/>
                <a:ea typeface="ヒラギノ角ゴ Pro W3" pitchFamily="84" charset="-128"/>
                <a:cs typeface="+mn-cs"/>
              </a:defRPr>
            </a:lvl5pPr>
            <a:lvl6pPr marL="2286000" algn="l" defTabSz="914400" rtl="0" eaLnBrk="1" latinLnBrk="0" hangingPunct="1">
              <a:defRPr sz="1400" b="1" kern="1200">
                <a:solidFill>
                  <a:schemeClr val="tx1"/>
                </a:solidFill>
                <a:latin typeface="Arial" charset="0"/>
                <a:ea typeface="ヒラギノ角ゴ Pro W3" pitchFamily="84" charset="-128"/>
                <a:cs typeface="+mn-cs"/>
              </a:defRPr>
            </a:lvl6pPr>
            <a:lvl7pPr marL="2743200" algn="l" defTabSz="914400" rtl="0" eaLnBrk="1" latinLnBrk="0" hangingPunct="1">
              <a:defRPr sz="1400" b="1" kern="1200">
                <a:solidFill>
                  <a:schemeClr val="tx1"/>
                </a:solidFill>
                <a:latin typeface="Arial" charset="0"/>
                <a:ea typeface="ヒラギノ角ゴ Pro W3" pitchFamily="84" charset="-128"/>
                <a:cs typeface="+mn-cs"/>
              </a:defRPr>
            </a:lvl7pPr>
            <a:lvl8pPr marL="3200400" algn="l" defTabSz="914400" rtl="0" eaLnBrk="1" latinLnBrk="0" hangingPunct="1">
              <a:defRPr sz="1400" b="1" kern="1200">
                <a:solidFill>
                  <a:schemeClr val="tx1"/>
                </a:solidFill>
                <a:latin typeface="Arial" charset="0"/>
                <a:ea typeface="ヒラギノ角ゴ Pro W3" pitchFamily="84" charset="-128"/>
                <a:cs typeface="+mn-cs"/>
              </a:defRPr>
            </a:lvl8pPr>
            <a:lvl9pPr marL="3657600" algn="l" defTabSz="914400" rtl="0" eaLnBrk="1" latinLnBrk="0" hangingPunct="1">
              <a:defRPr sz="1400" b="1" kern="1200">
                <a:solidFill>
                  <a:schemeClr val="tx1"/>
                </a:solidFill>
                <a:latin typeface="Arial" charset="0"/>
                <a:ea typeface="ヒラギノ角ゴ Pro W3" pitchFamily="84" charset="-128"/>
                <a:cs typeface="+mn-cs"/>
              </a:defRPr>
            </a:lvl9pPr>
          </a:lstStyle>
          <a:p>
            <a:pPr>
              <a:lnSpc>
                <a:spcPct val="100000"/>
              </a:lnSpc>
              <a:spcBef>
                <a:spcPct val="0"/>
              </a:spcBef>
            </a:pPr>
            <a:r>
              <a:rPr lang="en-GB" dirty="0">
                <a:solidFill>
                  <a:srgbClr val="FF0000"/>
                </a:solidFill>
              </a:rPr>
              <a:t>TW laser</a:t>
            </a:r>
          </a:p>
          <a:p>
            <a:pPr>
              <a:lnSpc>
                <a:spcPct val="100000"/>
              </a:lnSpc>
              <a:spcBef>
                <a:spcPct val="0"/>
              </a:spcBef>
            </a:pPr>
            <a:r>
              <a:rPr lang="en-GB" dirty="0">
                <a:solidFill>
                  <a:srgbClr val="0000FF"/>
                </a:solidFill>
              </a:rPr>
              <a:t>For Compton Backscattering</a:t>
            </a:r>
          </a:p>
          <a:p>
            <a:pPr>
              <a:lnSpc>
                <a:spcPct val="100000"/>
              </a:lnSpc>
              <a:spcBef>
                <a:spcPct val="0"/>
              </a:spcBef>
            </a:pPr>
            <a:r>
              <a:rPr lang="en-GB" dirty="0">
                <a:solidFill>
                  <a:srgbClr val="0000FF"/>
                </a:solidFill>
              </a:rPr>
              <a:t>and EO</a:t>
            </a:r>
          </a:p>
          <a:p>
            <a:pPr>
              <a:lnSpc>
                <a:spcPct val="100000"/>
              </a:lnSpc>
              <a:spcBef>
                <a:spcPct val="0"/>
              </a:spcBef>
            </a:pPr>
            <a:r>
              <a:rPr lang="en-GB" dirty="0">
                <a:solidFill>
                  <a:srgbClr val="0000FF"/>
                </a:solidFill>
              </a:rPr>
              <a:t>~70 </a:t>
            </a:r>
            <a:r>
              <a:rPr lang="en-GB" dirty="0" err="1">
                <a:solidFill>
                  <a:srgbClr val="0000FF"/>
                </a:solidFill>
              </a:rPr>
              <a:t>fS</a:t>
            </a:r>
            <a:r>
              <a:rPr lang="en-GB" dirty="0">
                <a:solidFill>
                  <a:srgbClr val="0000FF"/>
                </a:solidFill>
              </a:rPr>
              <a:t> duration, 10 Hz</a:t>
            </a:r>
          </a:p>
          <a:p>
            <a:pPr>
              <a:lnSpc>
                <a:spcPct val="100000"/>
              </a:lnSpc>
              <a:spcBef>
                <a:spcPct val="0"/>
              </a:spcBef>
            </a:pPr>
            <a:r>
              <a:rPr lang="en-GB" dirty="0">
                <a:solidFill>
                  <a:srgbClr val="0000FF"/>
                </a:solidFill>
              </a:rPr>
              <a:t>Ti Sapphire</a:t>
            </a:r>
          </a:p>
        </p:txBody>
      </p:sp>
      <p:sp>
        <p:nvSpPr>
          <p:cNvPr id="18" name="TextBox 17"/>
          <p:cNvSpPr txBox="1"/>
          <p:nvPr/>
        </p:nvSpPr>
        <p:spPr>
          <a:xfrm>
            <a:off x="6248400" y="6045200"/>
            <a:ext cx="873957" cy="584775"/>
          </a:xfrm>
          <a:prstGeom prst="rect">
            <a:avLst/>
          </a:prstGeom>
          <a:noFill/>
        </p:spPr>
        <p:txBody>
          <a:bodyPr wrap="none" rtlCol="0">
            <a:spAutoFit/>
          </a:bodyPr>
          <a:lstStyle/>
          <a:p>
            <a:r>
              <a:rPr lang="en-GB" sz="1600" dirty="0" smtClean="0"/>
              <a:t>THz, FEL</a:t>
            </a:r>
          </a:p>
          <a:p>
            <a:r>
              <a:rPr lang="en-GB" sz="1600" dirty="0" smtClean="0"/>
              <a:t>BAM</a:t>
            </a:r>
            <a:endParaRPr lang="en-GB" sz="1600" dirty="0"/>
          </a:p>
        </p:txBody>
      </p:sp>
      <p:sp>
        <p:nvSpPr>
          <p:cNvPr id="19" name="Slide Number Placeholder 18"/>
          <p:cNvSpPr>
            <a:spLocks noGrp="1"/>
          </p:cNvSpPr>
          <p:nvPr>
            <p:ph type="sldNum" sz="quarter" idx="12"/>
          </p:nvPr>
        </p:nvSpPr>
        <p:spPr/>
        <p:txBody>
          <a:bodyPr/>
          <a:lstStyle/>
          <a:p>
            <a:fld id="{E18E51F0-892D-485E-8567-13F21079EC8B}"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Content Placeholder 2"/>
          <p:cNvSpPr>
            <a:spLocks noGrp="1"/>
          </p:cNvSpPr>
          <p:nvPr>
            <p:ph idx="1"/>
          </p:nvPr>
        </p:nvSpPr>
        <p:spPr>
          <a:xfrm>
            <a:off x="54590" y="1095233"/>
            <a:ext cx="4462819" cy="5114925"/>
          </a:xfrm>
        </p:spPr>
        <p:txBody>
          <a:bodyPr/>
          <a:lstStyle/>
          <a:p>
            <a:r>
              <a:rPr lang="en-GB" sz="2400" dirty="0" smtClean="0"/>
              <a:t>Gun </a:t>
            </a:r>
            <a:r>
              <a:rPr lang="en-GB" sz="2400" dirty="0" err="1" smtClean="0"/>
              <a:t>beamline</a:t>
            </a:r>
            <a:r>
              <a:rPr lang="en-GB" sz="2400" dirty="0" smtClean="0"/>
              <a:t> taken from ASTRA model</a:t>
            </a:r>
          </a:p>
          <a:p>
            <a:r>
              <a:rPr lang="en-GB" sz="2400" dirty="0" smtClean="0"/>
              <a:t>Injector design mapped automatically from MAD model</a:t>
            </a:r>
          </a:p>
          <a:p>
            <a:r>
              <a:rPr lang="en-GB" sz="2400" dirty="0" smtClean="0"/>
              <a:t>Dipole fringe-field parameters taken from fitting 2D field maps</a:t>
            </a:r>
          </a:p>
          <a:p>
            <a:pPr lvl="1"/>
            <a:r>
              <a:rPr lang="en-GB" sz="2000" dirty="0" smtClean="0"/>
              <a:t>Dipole magnetic lengths optimised to minimise steering effects from fringe fields</a:t>
            </a:r>
          </a:p>
          <a:p>
            <a:r>
              <a:rPr lang="en-GB" sz="2400" dirty="0" err="1" smtClean="0"/>
              <a:t>Quadrupole</a:t>
            </a:r>
            <a:r>
              <a:rPr lang="en-GB" sz="2400" dirty="0" smtClean="0"/>
              <a:t> fields can be taken directly from the machine</a:t>
            </a:r>
          </a:p>
          <a:p>
            <a:pPr lvl="1"/>
            <a:r>
              <a:rPr lang="en-GB" sz="2000" dirty="0" smtClean="0"/>
              <a:t>Based on measured calibration curves of Field vs. current</a:t>
            </a:r>
          </a:p>
        </p:txBody>
      </p:sp>
      <p:pic>
        <p:nvPicPr>
          <p:cNvPr id="6" name="Picture 7"/>
          <p:cNvPicPr>
            <a:picLocks noChangeAspect="1" noChangeArrowheads="1"/>
          </p:cNvPicPr>
          <p:nvPr/>
        </p:nvPicPr>
        <p:blipFill>
          <a:blip r:embed="rId3" cstate="print"/>
          <a:srcRect/>
          <a:stretch>
            <a:fillRect/>
          </a:stretch>
        </p:blipFill>
        <p:spPr bwMode="auto">
          <a:xfrm>
            <a:off x="4844192" y="791570"/>
            <a:ext cx="3740240" cy="492343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91692" y="4623638"/>
            <a:ext cx="2468666" cy="1586093"/>
          </a:xfrm>
          <a:prstGeom prst="rect">
            <a:avLst/>
          </a:prstGeom>
          <a:noFill/>
          <a:ln w="9525">
            <a:noFill/>
            <a:miter lim="800000"/>
            <a:headEnd/>
            <a:tailEnd/>
          </a:ln>
        </p:spPr>
      </p:pic>
      <p:sp>
        <p:nvSpPr>
          <p:cNvPr id="8" name="Title 1"/>
          <p:cNvSpPr txBox="1">
            <a:spLocks/>
          </p:cNvSpPr>
          <p:nvPr/>
        </p:nvSpPr>
        <p:spPr>
          <a:xfrm>
            <a:off x="295703" y="13638"/>
            <a:ext cx="8229600" cy="92805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ALICE Modelling  - GPT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E18E51F0-892D-485E-8567-13F21079EC8B}" type="slidenum">
              <a:rPr lang="en-GB" smtClean="0"/>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0665" y="1095238"/>
            <a:ext cx="4958189"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GPT </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linac</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model different to MAD model (</a:t>
            </a:r>
            <a:r>
              <a:rPr kumimoji="0" lang="en-GB" sz="2000" b="0" i="1" u="none" strike="noStrike" kern="1200" cap="none" spc="0" normalizeH="0" baseline="0" noProof="0" dirty="0" smtClean="0">
                <a:ln>
                  <a:noFill/>
                </a:ln>
                <a:solidFill>
                  <a:schemeClr val="tx1"/>
                </a:solidFill>
                <a:effectLst/>
                <a:uLnTx/>
                <a:uFillTx/>
                <a:latin typeface="+mn-lt"/>
                <a:ea typeface="+mn-ea"/>
                <a:cs typeface="+mn-cs"/>
              </a:rPr>
              <a:t>Space charge – on in injector, off in rest of the machine</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Post-</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linac</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extraction chicane dipoles differ between MAD/GPT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Re-match in MAD post-extraction chicane:</a:t>
            </a:r>
          </a:p>
        </p:txBody>
      </p:sp>
      <p:pic>
        <p:nvPicPr>
          <p:cNvPr id="4" name="Picture 2"/>
          <p:cNvPicPr>
            <a:picLocks noChangeAspect="1" noChangeArrowheads="1"/>
          </p:cNvPicPr>
          <p:nvPr/>
        </p:nvPicPr>
        <p:blipFill>
          <a:blip r:embed="rId3" cstate="print"/>
          <a:srcRect/>
          <a:stretch>
            <a:fillRect/>
          </a:stretch>
        </p:blipFill>
        <p:spPr bwMode="auto">
          <a:xfrm>
            <a:off x="5824069" y="2497540"/>
            <a:ext cx="3119906" cy="1421998"/>
          </a:xfrm>
          <a:prstGeom prst="rect">
            <a:avLst/>
          </a:prstGeom>
          <a:noFill/>
          <a:ln w="9525">
            <a:noFill/>
            <a:miter lim="800000"/>
            <a:headEnd/>
            <a:tailEnd/>
          </a:ln>
        </p:spPr>
      </p:pic>
      <p:grpSp>
        <p:nvGrpSpPr>
          <p:cNvPr id="5" name="Group 11"/>
          <p:cNvGrpSpPr>
            <a:grpSpLocks/>
          </p:cNvGrpSpPr>
          <p:nvPr/>
        </p:nvGrpSpPr>
        <p:grpSpPr bwMode="auto">
          <a:xfrm>
            <a:off x="5164062" y="887105"/>
            <a:ext cx="2822575" cy="1548192"/>
            <a:chOff x="6036466" y="1643050"/>
            <a:chExt cx="2821814" cy="1282937"/>
          </a:xfrm>
        </p:grpSpPr>
        <p:pic>
          <p:nvPicPr>
            <p:cNvPr id="6" name="Picture 3"/>
            <p:cNvPicPr>
              <a:picLocks noChangeAspect="1" noChangeArrowheads="1"/>
            </p:cNvPicPr>
            <p:nvPr/>
          </p:nvPicPr>
          <p:blipFill>
            <a:blip r:embed="rId4" cstate="print"/>
            <a:srcRect/>
            <a:stretch>
              <a:fillRect/>
            </a:stretch>
          </p:blipFill>
          <p:spPr bwMode="auto">
            <a:xfrm>
              <a:off x="6036466" y="1643050"/>
              <a:ext cx="2821814" cy="1282937"/>
            </a:xfrm>
            <a:prstGeom prst="rect">
              <a:avLst/>
            </a:prstGeom>
            <a:noFill/>
            <a:ln w="9525">
              <a:noFill/>
              <a:miter lim="800000"/>
              <a:headEnd/>
              <a:tailEnd/>
            </a:ln>
          </p:spPr>
        </p:pic>
        <p:sp>
          <p:nvSpPr>
            <p:cNvPr id="7" name="TextBox 5"/>
            <p:cNvSpPr txBox="1">
              <a:spLocks noChangeArrowheads="1"/>
            </p:cNvSpPr>
            <p:nvPr/>
          </p:nvSpPr>
          <p:spPr bwMode="auto">
            <a:xfrm>
              <a:off x="7786710" y="1928802"/>
              <a:ext cx="513282" cy="307777"/>
            </a:xfrm>
            <a:prstGeom prst="rect">
              <a:avLst/>
            </a:prstGeom>
            <a:noFill/>
            <a:ln w="9525">
              <a:noFill/>
              <a:miter lim="800000"/>
              <a:headEnd/>
              <a:tailEnd/>
            </a:ln>
          </p:spPr>
          <p:txBody>
            <a:bodyPr wrap="none">
              <a:spAutoFit/>
            </a:bodyPr>
            <a:lstStyle/>
            <a:p>
              <a:r>
                <a:rPr lang="en-GB" sz="1400"/>
                <a:t>FEL</a:t>
              </a:r>
            </a:p>
          </p:txBody>
        </p:sp>
        <p:cxnSp>
          <p:nvCxnSpPr>
            <p:cNvPr id="8" name="Straight Arrow Connector 7"/>
            <p:cNvCxnSpPr>
              <a:stCxn id="7" idx="2"/>
            </p:cNvCxnSpPr>
            <p:nvPr/>
          </p:nvCxnSpPr>
          <p:spPr>
            <a:xfrm rot="16200000" flipH="1">
              <a:off x="8120179" y="2160818"/>
              <a:ext cx="495392" cy="647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 name="Picture 4"/>
          <p:cNvPicPr>
            <a:picLocks noChangeAspect="1" noChangeArrowheads="1"/>
          </p:cNvPicPr>
          <p:nvPr/>
        </p:nvPicPr>
        <p:blipFill>
          <a:blip r:embed="rId5" cstate="print"/>
          <a:srcRect/>
          <a:stretch>
            <a:fillRect/>
          </a:stretch>
        </p:blipFill>
        <p:spPr bwMode="auto">
          <a:xfrm>
            <a:off x="0" y="4028888"/>
            <a:ext cx="9144000" cy="2808643"/>
          </a:xfrm>
          <a:prstGeom prst="rect">
            <a:avLst/>
          </a:prstGeom>
          <a:noFill/>
          <a:ln w="9525">
            <a:noFill/>
            <a:miter lim="800000"/>
            <a:headEnd/>
            <a:tailEnd/>
          </a:ln>
        </p:spPr>
      </p:pic>
      <p:sp>
        <p:nvSpPr>
          <p:cNvPr id="10" name="TextBox 12"/>
          <p:cNvSpPr txBox="1">
            <a:spLocks noChangeArrowheads="1"/>
          </p:cNvSpPr>
          <p:nvPr/>
        </p:nvSpPr>
        <p:spPr bwMode="auto">
          <a:xfrm>
            <a:off x="928688" y="4786313"/>
            <a:ext cx="3236912" cy="369887"/>
          </a:xfrm>
          <a:prstGeom prst="rect">
            <a:avLst/>
          </a:prstGeom>
          <a:noFill/>
          <a:ln w="9525">
            <a:noFill/>
            <a:miter lim="800000"/>
            <a:headEnd/>
            <a:tailEnd/>
          </a:ln>
        </p:spPr>
        <p:txBody>
          <a:bodyPr wrap="none">
            <a:spAutoFit/>
          </a:bodyPr>
          <a:lstStyle/>
          <a:p>
            <a:r>
              <a:rPr lang="en-GB" i="1"/>
              <a:t>Bunch-length vs. Linac Phase</a:t>
            </a:r>
          </a:p>
        </p:txBody>
      </p:sp>
      <p:sp>
        <p:nvSpPr>
          <p:cNvPr id="11" name="TextBox 13"/>
          <p:cNvSpPr txBox="1">
            <a:spLocks noChangeArrowheads="1"/>
          </p:cNvSpPr>
          <p:nvPr/>
        </p:nvSpPr>
        <p:spPr bwMode="auto">
          <a:xfrm>
            <a:off x="5072063" y="4786313"/>
            <a:ext cx="3416300" cy="369887"/>
          </a:xfrm>
          <a:prstGeom prst="rect">
            <a:avLst/>
          </a:prstGeom>
          <a:noFill/>
          <a:ln w="9525">
            <a:noFill/>
            <a:miter lim="800000"/>
            <a:headEnd/>
            <a:tailEnd/>
          </a:ln>
        </p:spPr>
        <p:txBody>
          <a:bodyPr wrap="none">
            <a:spAutoFit/>
          </a:bodyPr>
          <a:lstStyle/>
          <a:p>
            <a:r>
              <a:rPr lang="en-GB" i="1"/>
              <a:t>Energy Spread vs. Linac Phase</a:t>
            </a:r>
          </a:p>
        </p:txBody>
      </p:sp>
      <p:sp>
        <p:nvSpPr>
          <p:cNvPr id="12" name="Title 1"/>
          <p:cNvSpPr txBox="1">
            <a:spLocks/>
          </p:cNvSpPr>
          <p:nvPr/>
        </p:nvSpPr>
        <p:spPr>
          <a:xfrm>
            <a:off x="254759" y="13630"/>
            <a:ext cx="8229600" cy="92805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ALICE Modelling  - GPT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Box 12"/>
          <p:cNvSpPr txBox="1"/>
          <p:nvPr/>
        </p:nvSpPr>
        <p:spPr>
          <a:xfrm rot="16200000">
            <a:off x="4848058" y="1440612"/>
            <a:ext cx="519694" cy="246221"/>
          </a:xfrm>
          <a:prstGeom prst="rect">
            <a:avLst/>
          </a:prstGeom>
          <a:solidFill>
            <a:schemeClr val="bg1"/>
          </a:solidFill>
        </p:spPr>
        <p:txBody>
          <a:bodyPr wrap="none" rtlCol="0">
            <a:spAutoFit/>
          </a:bodyPr>
          <a:lstStyle/>
          <a:p>
            <a:r>
              <a:rPr lang="en-GB" sz="1000" dirty="0" smtClean="0">
                <a:sym typeface="Symbol"/>
              </a:rPr>
              <a:t>x (m)</a:t>
            </a:r>
            <a:endParaRPr lang="en-GB" sz="1000" dirty="0"/>
          </a:p>
        </p:txBody>
      </p:sp>
      <p:sp>
        <p:nvSpPr>
          <p:cNvPr id="14" name="TextBox 13"/>
          <p:cNvSpPr txBox="1"/>
          <p:nvPr/>
        </p:nvSpPr>
        <p:spPr>
          <a:xfrm rot="16200000">
            <a:off x="5491339" y="3016302"/>
            <a:ext cx="521297" cy="246221"/>
          </a:xfrm>
          <a:prstGeom prst="rect">
            <a:avLst/>
          </a:prstGeom>
          <a:solidFill>
            <a:schemeClr val="bg1"/>
          </a:solidFill>
        </p:spPr>
        <p:txBody>
          <a:bodyPr wrap="none" rtlCol="0">
            <a:spAutoFit/>
          </a:bodyPr>
          <a:lstStyle/>
          <a:p>
            <a:r>
              <a:rPr lang="en-GB" sz="1000" dirty="0" smtClean="0">
                <a:sym typeface="Symbol"/>
              </a:rPr>
              <a:t></a:t>
            </a:r>
            <a:r>
              <a:rPr lang="en-GB" sz="700" dirty="0" smtClean="0">
                <a:sym typeface="Symbol"/>
              </a:rPr>
              <a:t>y</a:t>
            </a:r>
            <a:r>
              <a:rPr lang="en-GB" sz="1000" dirty="0" smtClean="0">
                <a:sym typeface="Symbol"/>
              </a:rPr>
              <a:t> (m)</a:t>
            </a:r>
            <a:endParaRPr lang="en-GB" sz="1000" dirty="0"/>
          </a:p>
        </p:txBody>
      </p:sp>
      <p:sp>
        <p:nvSpPr>
          <p:cNvPr id="15" name="Slide Number Placeholder 14"/>
          <p:cNvSpPr>
            <a:spLocks noGrp="1"/>
          </p:cNvSpPr>
          <p:nvPr>
            <p:ph type="sldNum" sz="quarter" idx="12"/>
          </p:nvPr>
        </p:nvSpPr>
        <p:spPr/>
        <p:txBody>
          <a:bodyPr/>
          <a:lstStyle/>
          <a:p>
            <a:fld id="{E18E51F0-892D-485E-8567-13F21079EC8B}"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177421"/>
            <a:ext cx="9144000" cy="615348"/>
          </a:xfrm>
        </p:spPr>
        <p:txBody>
          <a:bodyPr>
            <a:normAutofit/>
          </a:bodyPr>
          <a:lstStyle/>
          <a:p>
            <a:r>
              <a:rPr lang="en-GB" sz="3200" b="1" dirty="0" smtClean="0">
                <a:solidFill>
                  <a:schemeClr val="tx1"/>
                </a:solidFill>
              </a:rPr>
              <a:t>Conclusions</a:t>
            </a:r>
          </a:p>
        </p:txBody>
      </p:sp>
      <p:sp>
        <p:nvSpPr>
          <p:cNvPr id="3" name="TextBox 2"/>
          <p:cNvSpPr txBox="1"/>
          <p:nvPr/>
        </p:nvSpPr>
        <p:spPr>
          <a:xfrm>
            <a:off x="362519" y="1062535"/>
            <a:ext cx="8515350" cy="4093428"/>
          </a:xfrm>
          <a:prstGeom prst="rect">
            <a:avLst/>
          </a:prstGeom>
          <a:noFill/>
        </p:spPr>
        <p:txBody>
          <a:bodyPr wrap="square" rtlCol="0">
            <a:spAutoFit/>
          </a:bodyPr>
          <a:lstStyle/>
          <a:p>
            <a:pPr>
              <a:buFont typeface="Arial" pitchFamily="34" charset="0"/>
              <a:buChar char="•"/>
            </a:pPr>
            <a:r>
              <a:rPr lang="en-GB" sz="2000" dirty="0" smtClean="0"/>
              <a:t>  The nature of ALICE accelerator R&amp;D and experiments require different operating regimes. </a:t>
            </a:r>
          </a:p>
          <a:p>
            <a:pPr>
              <a:buFont typeface="Arial" pitchFamily="34" charset="0"/>
              <a:buChar char="•"/>
            </a:pPr>
            <a:r>
              <a:rPr lang="en-GB" sz="2000" dirty="0" smtClean="0"/>
              <a:t> Injector dynamics complicated by reduced gun energy, long multi-cell booster cavity and long transfer line.</a:t>
            </a:r>
          </a:p>
          <a:p>
            <a:pPr>
              <a:buFont typeface="Arial" pitchFamily="34" charset="0"/>
              <a:buChar char="•"/>
            </a:pPr>
            <a:r>
              <a:rPr lang="en-GB" sz="2000" dirty="0" smtClean="0"/>
              <a:t> Simulations/measurements still not fully understood – more investigations under way</a:t>
            </a:r>
          </a:p>
          <a:p>
            <a:pPr>
              <a:buFont typeface="Arial" pitchFamily="34" charset="0"/>
              <a:buChar char="•"/>
            </a:pPr>
            <a:r>
              <a:rPr lang="en-GB" sz="2000" dirty="0" smtClean="0"/>
              <a:t> Significant effort recently to simulate full machine with ASTRA and GPT. Non trivial to use dipoles. Making good progress with GPT. </a:t>
            </a:r>
            <a:r>
              <a:rPr lang="en-GB" sz="2000" dirty="0" smtClean="0"/>
              <a:t> </a:t>
            </a:r>
            <a:r>
              <a:rPr lang="en-GB" sz="2000" dirty="0" smtClean="0"/>
              <a:t>Need </a:t>
            </a:r>
            <a:r>
              <a:rPr lang="en-GB" sz="2000" dirty="0" smtClean="0"/>
              <a:t>another code for comparison</a:t>
            </a:r>
            <a:r>
              <a:rPr lang="en-GB" sz="2000" dirty="0" smtClean="0"/>
              <a:t>? (PARMELA </a:t>
            </a:r>
            <a:r>
              <a:rPr lang="en-GB" sz="2000" dirty="0" smtClean="0"/>
              <a:t>, </a:t>
            </a:r>
            <a:r>
              <a:rPr lang="en-GB" sz="2000" dirty="0" smtClean="0"/>
              <a:t>IMPACT</a:t>
            </a:r>
            <a:r>
              <a:rPr lang="en-GB" sz="2000" dirty="0" smtClean="0"/>
              <a:t>)</a:t>
            </a:r>
            <a:endParaRPr lang="en-GB" sz="2000" dirty="0" smtClean="0"/>
          </a:p>
          <a:p>
            <a:pPr marL="261938" indent="-261938">
              <a:buFont typeface="Arial" pitchFamily="34" charset="0"/>
              <a:buChar char="•"/>
            </a:pPr>
            <a:r>
              <a:rPr lang="en-GB" sz="2000" dirty="0" smtClean="0"/>
              <a:t>During this commissioning period, ALICE will operate at higher gun voltage (350 KV) with new photocathode. Some additional beam diagnostics will also be available which will help to understand some  beam dynamics issues. We hope to progress on validating 6D machine model this year.  </a:t>
            </a:r>
            <a:endParaRPr lang="en-GB" sz="2000" dirty="0"/>
          </a:p>
        </p:txBody>
      </p:sp>
      <p:sp>
        <p:nvSpPr>
          <p:cNvPr id="4" name="Slide Number Placeholder 3"/>
          <p:cNvSpPr>
            <a:spLocks noGrp="1"/>
          </p:cNvSpPr>
          <p:nvPr>
            <p:ph type="sldNum" sz="quarter" idx="12"/>
          </p:nvPr>
        </p:nvSpPr>
        <p:spPr/>
        <p:txBody>
          <a:bodyPr/>
          <a:lstStyle/>
          <a:p>
            <a:fld id="{E18E51F0-892D-485E-8567-13F21079EC8B}" type="slidenum">
              <a:rPr lang="en-GB" smtClean="0"/>
              <a:pPr/>
              <a:t>32</a:t>
            </a:fld>
            <a:endParaRPr lang="en-GB"/>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icture1.jpg"/>
          <p:cNvPicPr>
            <a:picLocks noChangeAspect="1"/>
          </p:cNvPicPr>
          <p:nvPr/>
        </p:nvPicPr>
        <p:blipFill>
          <a:blip r:embed="rId2" cstate="print"/>
          <a:stretch>
            <a:fillRect/>
          </a:stretch>
        </p:blipFill>
        <p:spPr>
          <a:xfrm>
            <a:off x="-27467" y="0"/>
            <a:ext cx="9243475" cy="6932606"/>
          </a:xfrm>
          <a:prstGeom prst="rect">
            <a:avLst/>
          </a:prstGeom>
        </p:spPr>
      </p:pic>
      <p:pic>
        <p:nvPicPr>
          <p:cNvPr id="3" name="Picture 2" descr="ERLP Installation March 002">
            <a:hlinkClick r:id="rId3" action="ppaction://hlinkfile"/>
          </p:cNvPr>
          <p:cNvPicPr>
            <a:picLocks noChangeArrowheads="1"/>
          </p:cNvPicPr>
          <p:nvPr/>
        </p:nvPicPr>
        <p:blipFill>
          <a:blip r:embed="rId4" cstate="print"/>
          <a:srcRect b="18937"/>
          <a:stretch>
            <a:fillRect/>
          </a:stretch>
        </p:blipFill>
        <p:spPr>
          <a:xfrm>
            <a:off x="4708477" y="436728"/>
            <a:ext cx="4053385" cy="2436125"/>
          </a:xfrm>
          <a:prstGeom prst="rect">
            <a:avLst/>
          </a:prstGeom>
          <a:effectLst>
            <a:outerShdw blurRad="292100" dist="139700" dir="2700000" algn="tl" rotWithShape="0">
              <a:srgbClr val="333333">
                <a:alpha val="65000"/>
              </a:srgbClr>
            </a:outerShdw>
          </a:effectLst>
        </p:spPr>
      </p:pic>
      <p:sp>
        <p:nvSpPr>
          <p:cNvPr id="4" name="Title 1"/>
          <p:cNvSpPr txBox="1">
            <a:spLocks/>
          </p:cNvSpPr>
          <p:nvPr/>
        </p:nvSpPr>
        <p:spPr>
          <a:xfrm>
            <a:off x="524993" y="5406371"/>
            <a:ext cx="8100392" cy="504825"/>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1" u="none" strike="noStrike" kern="1200" cap="none" spc="0" normalizeH="0" baseline="0" noProof="0" dirty="0" smtClean="0">
                <a:ln>
                  <a:noFill/>
                </a:ln>
                <a:solidFill>
                  <a:schemeClr val="bg1"/>
                </a:solidFill>
                <a:effectLst/>
                <a:uLnTx/>
                <a:uFillTx/>
                <a:latin typeface="+mj-lt"/>
                <a:ea typeface="+mj-ea"/>
                <a:cs typeface="+mj-cs"/>
              </a:rPr>
              <a:t>Thanks to all the ALICE team!</a:t>
            </a:r>
            <a:endParaRPr kumimoji="0" lang="en-GB" sz="4400" b="1" i="1"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E18E51F0-892D-485E-8567-13F21079EC8B}" type="slidenum">
              <a:rPr lang="en-GB" smtClean="0"/>
              <a:pPr/>
              <a:t>33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47202" y="172176"/>
            <a:ext cx="8545935" cy="8492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effectLst/>
                <a:uLnTx/>
                <a:uFillTx/>
                <a:latin typeface="+mj-lt"/>
                <a:ea typeface="+mj-ea"/>
                <a:cs typeface="Arial" pitchFamily="34" charset="0"/>
              </a:rPr>
              <a:t>ALICE : Operational</a:t>
            </a:r>
            <a:r>
              <a:rPr kumimoji="0" lang="en-GB" sz="3200" b="1" i="0" u="none" strike="noStrike" kern="0" cap="none" spc="0" normalizeH="0" noProof="0" dirty="0" smtClean="0">
                <a:ln>
                  <a:noFill/>
                </a:ln>
                <a:effectLst/>
                <a:uLnTx/>
                <a:uFillTx/>
                <a:latin typeface="+mj-lt"/>
                <a:ea typeface="+mj-ea"/>
                <a:cs typeface="Arial" pitchFamily="34" charset="0"/>
              </a:rPr>
              <a:t> Parameters</a:t>
            </a:r>
            <a:endParaRPr kumimoji="0" lang="en-GB" sz="3200" b="1" i="0" u="none" strike="noStrike" kern="0" cap="none" spc="0" normalizeH="0" baseline="0" noProof="0" dirty="0">
              <a:ln>
                <a:noFill/>
              </a:ln>
              <a:effectLst/>
              <a:uLnTx/>
              <a:uFillTx/>
              <a:latin typeface="+mj-lt"/>
              <a:ea typeface="+mj-ea"/>
              <a:cs typeface="Arial" pitchFamily="34" charset="0"/>
            </a:endParaRPr>
          </a:p>
        </p:txBody>
      </p:sp>
      <p:graphicFrame>
        <p:nvGraphicFramePr>
          <p:cNvPr id="4" name="Table 3"/>
          <p:cNvGraphicFramePr>
            <a:graphicFrameLocks noGrp="1"/>
          </p:cNvGraphicFramePr>
          <p:nvPr/>
        </p:nvGraphicFramePr>
        <p:xfrm>
          <a:off x="850996" y="1187331"/>
          <a:ext cx="7281746" cy="2225040"/>
        </p:xfrm>
        <a:graphic>
          <a:graphicData uri="http://schemas.openxmlformats.org/drawingml/2006/table">
            <a:tbl>
              <a:tblPr firstRow="1" bandRow="1">
                <a:tableStyleId>{5C22544A-7EE6-4342-B048-85BDC9FD1C3A}</a:tableStyleId>
              </a:tblPr>
              <a:tblGrid>
                <a:gridCol w="2316125"/>
                <a:gridCol w="1738038"/>
                <a:gridCol w="1731873"/>
                <a:gridCol w="1495710"/>
              </a:tblGrid>
              <a:tr h="370840">
                <a:tc>
                  <a:txBody>
                    <a:bodyPr/>
                    <a:lstStyle/>
                    <a:p>
                      <a:r>
                        <a:rPr lang="en-GB" dirty="0" smtClean="0">
                          <a:solidFill>
                            <a:schemeClr val="bg1"/>
                          </a:solidFill>
                        </a:rPr>
                        <a:t>Parameter</a:t>
                      </a:r>
                      <a:endParaRPr lang="en-GB" dirty="0">
                        <a:solidFill>
                          <a:schemeClr val="bg1"/>
                        </a:solidFill>
                      </a:endParaRPr>
                    </a:p>
                  </a:txBody>
                  <a:tcPr/>
                </a:tc>
                <a:tc>
                  <a:txBody>
                    <a:bodyPr/>
                    <a:lstStyle/>
                    <a:p>
                      <a:pPr algn="ctr"/>
                      <a:r>
                        <a:rPr lang="en-GB" dirty="0" smtClean="0">
                          <a:solidFill>
                            <a:schemeClr val="bg1"/>
                          </a:solidFill>
                        </a:rPr>
                        <a:t>Design</a:t>
                      </a:r>
                      <a:endParaRPr lang="en-GB" dirty="0">
                        <a:solidFill>
                          <a:schemeClr val="bg1"/>
                        </a:solidFill>
                      </a:endParaRPr>
                    </a:p>
                  </a:txBody>
                  <a:tcPr/>
                </a:tc>
                <a:tc>
                  <a:txBody>
                    <a:bodyPr/>
                    <a:lstStyle/>
                    <a:p>
                      <a:pPr algn="ctr"/>
                      <a:r>
                        <a:rPr lang="en-GB" dirty="0" smtClean="0">
                          <a:solidFill>
                            <a:schemeClr val="bg1"/>
                          </a:solidFill>
                        </a:rPr>
                        <a:t>Operating</a:t>
                      </a:r>
                      <a:endParaRPr lang="en-GB" dirty="0">
                        <a:solidFill>
                          <a:schemeClr val="bg1"/>
                        </a:solidFill>
                      </a:endParaRPr>
                    </a:p>
                  </a:txBody>
                  <a:tcPr/>
                </a:tc>
                <a:tc>
                  <a:txBody>
                    <a:bodyPr/>
                    <a:lstStyle/>
                    <a:p>
                      <a:pPr algn="ctr"/>
                      <a:r>
                        <a:rPr lang="en-GB" dirty="0" smtClean="0">
                          <a:solidFill>
                            <a:schemeClr val="bg1"/>
                          </a:solidFill>
                        </a:rPr>
                        <a:t>Units</a:t>
                      </a:r>
                      <a:endParaRPr lang="en-GB" dirty="0">
                        <a:solidFill>
                          <a:schemeClr val="bg1"/>
                        </a:solidFill>
                      </a:endParaRPr>
                    </a:p>
                  </a:txBody>
                  <a:tcPr/>
                </a:tc>
              </a:tr>
              <a:tr h="370840">
                <a:tc>
                  <a:txBody>
                    <a:bodyPr/>
                    <a:lstStyle/>
                    <a:p>
                      <a:r>
                        <a:rPr lang="en-GB" dirty="0" smtClean="0"/>
                        <a:t>Bunch</a:t>
                      </a:r>
                      <a:r>
                        <a:rPr lang="en-GB" baseline="0" dirty="0" smtClean="0"/>
                        <a:t> charge</a:t>
                      </a:r>
                      <a:endParaRPr lang="en-GB" dirty="0"/>
                    </a:p>
                  </a:txBody>
                  <a:tcPr/>
                </a:tc>
                <a:tc>
                  <a:txBody>
                    <a:bodyPr/>
                    <a:lstStyle/>
                    <a:p>
                      <a:pPr algn="ctr"/>
                      <a:r>
                        <a:rPr lang="en-GB" dirty="0" smtClean="0"/>
                        <a:t>80</a:t>
                      </a:r>
                      <a:endParaRPr lang="en-GB" dirty="0"/>
                    </a:p>
                  </a:txBody>
                  <a:tcPr/>
                </a:tc>
                <a:tc>
                  <a:txBody>
                    <a:bodyPr/>
                    <a:lstStyle/>
                    <a:p>
                      <a:pPr algn="ctr"/>
                      <a:r>
                        <a:rPr lang="en-GB" dirty="0" smtClean="0"/>
                        <a:t>20 - 80</a:t>
                      </a:r>
                      <a:endParaRPr lang="en-GB" dirty="0"/>
                    </a:p>
                  </a:txBody>
                  <a:tcPr/>
                </a:tc>
                <a:tc>
                  <a:txBody>
                    <a:bodyPr/>
                    <a:lstStyle/>
                    <a:p>
                      <a:pPr algn="ctr"/>
                      <a:r>
                        <a:rPr lang="en-GB" dirty="0" err="1" smtClean="0"/>
                        <a:t>pC</a:t>
                      </a:r>
                      <a:endParaRPr lang="en-GB" dirty="0"/>
                    </a:p>
                  </a:txBody>
                  <a:tcPr/>
                </a:tc>
              </a:tr>
              <a:tr h="370840">
                <a:tc>
                  <a:txBody>
                    <a:bodyPr/>
                    <a:lstStyle/>
                    <a:p>
                      <a:r>
                        <a:rPr lang="en-GB" dirty="0" smtClean="0"/>
                        <a:t>Gun energy</a:t>
                      </a:r>
                      <a:endParaRPr lang="en-GB" dirty="0"/>
                    </a:p>
                  </a:txBody>
                  <a:tcPr/>
                </a:tc>
                <a:tc>
                  <a:txBody>
                    <a:bodyPr/>
                    <a:lstStyle/>
                    <a:p>
                      <a:pPr algn="ctr"/>
                      <a:r>
                        <a:rPr lang="en-GB" dirty="0" smtClean="0"/>
                        <a:t>350</a:t>
                      </a:r>
                      <a:endParaRPr lang="en-GB" dirty="0"/>
                    </a:p>
                  </a:txBody>
                  <a:tcPr/>
                </a:tc>
                <a:tc>
                  <a:txBody>
                    <a:bodyPr/>
                    <a:lstStyle/>
                    <a:p>
                      <a:pPr algn="ctr"/>
                      <a:r>
                        <a:rPr lang="en-GB" dirty="0" smtClean="0"/>
                        <a:t>230</a:t>
                      </a:r>
                      <a:endParaRPr lang="en-GB" dirty="0"/>
                    </a:p>
                  </a:txBody>
                  <a:tcPr/>
                </a:tc>
                <a:tc>
                  <a:txBody>
                    <a:bodyPr/>
                    <a:lstStyle/>
                    <a:p>
                      <a:pPr algn="ctr"/>
                      <a:r>
                        <a:rPr lang="en-GB" dirty="0" smtClean="0"/>
                        <a:t>kV</a:t>
                      </a:r>
                      <a:endParaRPr lang="en-GB" dirty="0"/>
                    </a:p>
                  </a:txBody>
                  <a:tcPr/>
                </a:tc>
              </a:tr>
              <a:tr h="370840">
                <a:tc>
                  <a:txBody>
                    <a:bodyPr/>
                    <a:lstStyle/>
                    <a:p>
                      <a:r>
                        <a:rPr lang="en-GB" dirty="0" smtClean="0"/>
                        <a:t>Booster energy</a:t>
                      </a:r>
                      <a:endParaRPr lang="en-GB" dirty="0"/>
                    </a:p>
                  </a:txBody>
                  <a:tcPr/>
                </a:tc>
                <a:tc>
                  <a:txBody>
                    <a:bodyPr/>
                    <a:lstStyle/>
                    <a:p>
                      <a:pPr algn="ctr"/>
                      <a:r>
                        <a:rPr lang="en-GB" dirty="0" smtClean="0"/>
                        <a:t>8.35</a:t>
                      </a:r>
                      <a:endParaRPr lang="en-GB" dirty="0"/>
                    </a:p>
                  </a:txBody>
                  <a:tcPr/>
                </a:tc>
                <a:tc>
                  <a:txBody>
                    <a:bodyPr/>
                    <a:lstStyle/>
                    <a:p>
                      <a:pPr algn="ctr"/>
                      <a:r>
                        <a:rPr lang="en-GB" dirty="0" smtClean="0"/>
                        <a:t>6.5</a:t>
                      </a:r>
                      <a:endParaRPr lang="en-GB" dirty="0"/>
                    </a:p>
                  </a:txBody>
                  <a:tcPr/>
                </a:tc>
                <a:tc>
                  <a:txBody>
                    <a:bodyPr/>
                    <a:lstStyle/>
                    <a:p>
                      <a:pPr algn="ctr"/>
                      <a:r>
                        <a:rPr lang="en-GB" dirty="0" err="1" smtClean="0"/>
                        <a:t>MeV</a:t>
                      </a:r>
                      <a:endParaRPr lang="en-GB" dirty="0"/>
                    </a:p>
                  </a:txBody>
                  <a:tcPr/>
                </a:tc>
              </a:tr>
              <a:tr h="370840">
                <a:tc>
                  <a:txBody>
                    <a:bodyPr/>
                    <a:lstStyle/>
                    <a:p>
                      <a:r>
                        <a:rPr lang="en-GB" dirty="0" smtClean="0"/>
                        <a:t>Linac energy</a:t>
                      </a:r>
                      <a:endParaRPr lang="en-GB" dirty="0"/>
                    </a:p>
                  </a:txBody>
                  <a:tcPr/>
                </a:tc>
                <a:tc>
                  <a:txBody>
                    <a:bodyPr/>
                    <a:lstStyle/>
                    <a:p>
                      <a:pPr algn="ctr"/>
                      <a:r>
                        <a:rPr lang="en-GB" dirty="0" smtClean="0"/>
                        <a:t>35</a:t>
                      </a:r>
                      <a:endParaRPr lang="en-GB" dirty="0"/>
                    </a:p>
                  </a:txBody>
                  <a:tcPr/>
                </a:tc>
                <a:tc>
                  <a:txBody>
                    <a:bodyPr/>
                    <a:lstStyle/>
                    <a:p>
                      <a:pPr algn="ctr"/>
                      <a:r>
                        <a:rPr lang="en-GB" dirty="0" smtClean="0"/>
                        <a:t>27.5</a:t>
                      </a:r>
                      <a:endParaRPr lang="en-GB" dirty="0"/>
                    </a:p>
                  </a:txBody>
                  <a:tcPr/>
                </a:tc>
                <a:tc>
                  <a:txBody>
                    <a:bodyPr/>
                    <a:lstStyle/>
                    <a:p>
                      <a:pPr algn="ctr"/>
                      <a:r>
                        <a:rPr lang="en-GB" dirty="0" err="1" smtClean="0"/>
                        <a:t>MeV</a:t>
                      </a:r>
                      <a:endParaRPr lang="en-GB" dirty="0"/>
                    </a:p>
                  </a:txBody>
                  <a:tcPr/>
                </a:tc>
              </a:tr>
              <a:tr h="370840">
                <a:tc>
                  <a:txBody>
                    <a:bodyPr/>
                    <a:lstStyle/>
                    <a:p>
                      <a:r>
                        <a:rPr lang="en-GB" dirty="0" smtClean="0"/>
                        <a:t>Repetition</a:t>
                      </a:r>
                      <a:r>
                        <a:rPr lang="en-GB" baseline="0" dirty="0" smtClean="0"/>
                        <a:t> rate</a:t>
                      </a:r>
                      <a:endParaRPr lang="en-GB" dirty="0"/>
                    </a:p>
                  </a:txBody>
                  <a:tcPr/>
                </a:tc>
                <a:tc>
                  <a:txBody>
                    <a:bodyPr/>
                    <a:lstStyle/>
                    <a:p>
                      <a:pPr algn="ctr"/>
                      <a:r>
                        <a:rPr lang="en-GB" dirty="0" smtClean="0"/>
                        <a:t>81.25</a:t>
                      </a:r>
                      <a:endParaRPr lang="en-GB" dirty="0"/>
                    </a:p>
                  </a:txBody>
                  <a:tcPr/>
                </a:tc>
                <a:tc>
                  <a:txBody>
                    <a:bodyPr/>
                    <a:lstStyle/>
                    <a:p>
                      <a:pPr algn="ctr"/>
                      <a:r>
                        <a:rPr lang="en-GB" dirty="0" smtClean="0"/>
                        <a:t>16.25 - 81.25</a:t>
                      </a:r>
                      <a:endParaRPr lang="en-GB" dirty="0"/>
                    </a:p>
                  </a:txBody>
                  <a:tcPr/>
                </a:tc>
                <a:tc>
                  <a:txBody>
                    <a:bodyPr/>
                    <a:lstStyle/>
                    <a:p>
                      <a:pPr algn="ctr"/>
                      <a:r>
                        <a:rPr lang="en-GB" dirty="0" smtClean="0"/>
                        <a:t>MHz</a:t>
                      </a:r>
                      <a:endParaRPr lang="en-GB" dirty="0"/>
                    </a:p>
                  </a:txBody>
                  <a:tcPr/>
                </a:tc>
              </a:tr>
            </a:tbl>
          </a:graphicData>
        </a:graphic>
      </p:graphicFrame>
      <p:sp>
        <p:nvSpPr>
          <p:cNvPr id="8" name="TextBox 7"/>
          <p:cNvSpPr txBox="1"/>
          <p:nvPr/>
        </p:nvSpPr>
        <p:spPr>
          <a:xfrm>
            <a:off x="457200" y="3866822"/>
            <a:ext cx="8059003" cy="2000548"/>
          </a:xfrm>
          <a:prstGeom prst="rect">
            <a:avLst/>
          </a:prstGeom>
          <a:noFill/>
        </p:spPr>
        <p:txBody>
          <a:bodyPr wrap="square" rtlCol="0">
            <a:spAutoFit/>
          </a:bodyPr>
          <a:lstStyle/>
          <a:p>
            <a:pPr marL="342900" lvl="0" indent="-342900" algn="just">
              <a:spcBef>
                <a:spcPct val="20000"/>
              </a:spcBef>
              <a:buFont typeface="Arial" pitchFamily="34" charset="0"/>
              <a:buChar char="•"/>
              <a:defRPr/>
            </a:pPr>
            <a:r>
              <a:rPr lang="en-GB" sz="2000" dirty="0" smtClean="0"/>
              <a:t>ALICE operates in variety of modes for different experiments : FEL, THz, EMMA, etc differing in requirements for Beam energies, Bunch lengths, Bunch charges, Energy spread, etc</a:t>
            </a:r>
          </a:p>
          <a:p>
            <a:pPr marL="342900" lvl="0" indent="-342900" algn="just">
              <a:spcBef>
                <a:spcPct val="20000"/>
              </a:spcBef>
              <a:buFont typeface="Arial" pitchFamily="34" charset="0"/>
              <a:buChar char="•"/>
              <a:defRPr/>
            </a:pPr>
            <a:r>
              <a:rPr lang="en-GB" sz="2000" dirty="0" smtClean="0"/>
              <a:t>Gun voltage limited by ceramic –  replaced  recently</a:t>
            </a:r>
          </a:p>
          <a:p>
            <a:pPr marL="355600" indent="-355600" algn="just">
              <a:buFont typeface="Arial" pitchFamily="34" charset="0"/>
              <a:buChar char="•"/>
            </a:pPr>
            <a:r>
              <a:rPr lang="en-GB" sz="2000" dirty="0" err="1" smtClean="0"/>
              <a:t>Linac</a:t>
            </a:r>
            <a:r>
              <a:rPr lang="en-GB" sz="2000" dirty="0" smtClean="0"/>
              <a:t> energy and bunch repetition rate is limited by beam loading, replacing </a:t>
            </a:r>
            <a:r>
              <a:rPr lang="en-GB" sz="2000" dirty="0" err="1" smtClean="0"/>
              <a:t>cryomodule</a:t>
            </a:r>
            <a:r>
              <a:rPr lang="en-GB" sz="2000" dirty="0" smtClean="0"/>
              <a:t> with new DICC module towards end of this year.</a:t>
            </a:r>
            <a:endParaRPr lang="en-GB" sz="2000" dirty="0"/>
          </a:p>
        </p:txBody>
      </p:sp>
      <p:sp>
        <p:nvSpPr>
          <p:cNvPr id="5" name="Slide Number Placeholder 4"/>
          <p:cNvSpPr>
            <a:spLocks noGrp="1"/>
          </p:cNvSpPr>
          <p:nvPr>
            <p:ph type="sldNum" sz="quarter" idx="12"/>
          </p:nvPr>
        </p:nvSpPr>
        <p:spPr/>
        <p:txBody>
          <a:bodyPr/>
          <a:lstStyle/>
          <a:p>
            <a:fld id="{E18E51F0-892D-485E-8567-13F21079EC8B}"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302423"/>
            <a:ext cx="8788401" cy="5026532"/>
            <a:chOff x="-807157" y="1831468"/>
            <a:chExt cx="8788401" cy="5026532"/>
          </a:xfrm>
        </p:grpSpPr>
        <p:grpSp>
          <p:nvGrpSpPr>
            <p:cNvPr id="3" name="Group 6"/>
            <p:cNvGrpSpPr/>
            <p:nvPr/>
          </p:nvGrpSpPr>
          <p:grpSpPr>
            <a:xfrm>
              <a:off x="-807157" y="1831468"/>
              <a:ext cx="8788401" cy="5026532"/>
              <a:chOff x="-807157" y="1831468"/>
              <a:chExt cx="8788401" cy="5026532"/>
            </a:xfrm>
          </p:grpSpPr>
          <p:pic>
            <p:nvPicPr>
              <p:cNvPr id="7" name="Picture 2" descr="C:\Users\ggj78846\Documents\ERLP_Schematic_v0-5.png"/>
              <p:cNvPicPr>
                <a:picLocks noChangeAspect="1" noChangeArrowheads="1"/>
              </p:cNvPicPr>
              <p:nvPr/>
            </p:nvPicPr>
            <p:blipFill>
              <a:blip r:embed="rId2" cstate="print"/>
              <a:srcRect l="2315" t="23280" r="39589" b="29707"/>
              <a:stretch>
                <a:fillRect/>
              </a:stretch>
            </p:blipFill>
            <p:spPr bwMode="auto">
              <a:xfrm>
                <a:off x="-807157" y="1831468"/>
                <a:ext cx="8788401" cy="5026532"/>
              </a:xfrm>
              <a:prstGeom prst="rect">
                <a:avLst/>
              </a:prstGeom>
              <a:noFill/>
            </p:spPr>
          </p:pic>
          <p:sp>
            <p:nvSpPr>
              <p:cNvPr id="8" name="Rectangle 7"/>
              <p:cNvSpPr/>
              <p:nvPr/>
            </p:nvSpPr>
            <p:spPr bwMode="auto">
              <a:xfrm>
                <a:off x="1840090" y="3589867"/>
                <a:ext cx="6129866" cy="30367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grpSp>
        <p:sp>
          <p:nvSpPr>
            <p:cNvPr id="6" name="Rectangle 5"/>
            <p:cNvSpPr/>
            <p:nvPr/>
          </p:nvSpPr>
          <p:spPr bwMode="auto">
            <a:xfrm>
              <a:off x="1557867" y="4143022"/>
              <a:ext cx="767644" cy="1038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grpSp>
      <p:sp>
        <p:nvSpPr>
          <p:cNvPr id="9" name="Title 1"/>
          <p:cNvSpPr txBox="1">
            <a:spLocks/>
          </p:cNvSpPr>
          <p:nvPr/>
        </p:nvSpPr>
        <p:spPr bwMode="auto">
          <a:xfrm>
            <a:off x="1648393" y="417829"/>
            <a:ext cx="608665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effectLst/>
                <a:uLnTx/>
                <a:uFillTx/>
                <a:latin typeface="+mj-lt"/>
                <a:ea typeface="+mj-ea"/>
                <a:cs typeface="Arial" pitchFamily="34" charset="0"/>
              </a:rPr>
              <a:t>ALICE Injector</a:t>
            </a:r>
            <a:r>
              <a:rPr kumimoji="0" lang="en-GB" sz="3200" b="1" i="0" u="none" strike="noStrike" kern="0" cap="none" spc="0" normalizeH="0" noProof="0" dirty="0" smtClean="0">
                <a:ln>
                  <a:noFill/>
                </a:ln>
                <a:effectLst/>
                <a:uLnTx/>
                <a:uFillTx/>
                <a:latin typeface="+mj-lt"/>
                <a:ea typeface="+mj-ea"/>
                <a:cs typeface="Arial" pitchFamily="34" charset="0"/>
              </a:rPr>
              <a:t> Layout</a:t>
            </a:r>
            <a:endParaRPr kumimoji="0" lang="en-GB" sz="3200" b="1" i="0" u="none" strike="noStrike" kern="0" cap="none" spc="0" normalizeH="0" baseline="0" noProof="0" dirty="0">
              <a:ln>
                <a:noFill/>
              </a:ln>
              <a:effectLst/>
              <a:uLnTx/>
              <a:uFillTx/>
              <a:latin typeface="+mj-lt"/>
              <a:ea typeface="+mj-ea"/>
              <a:cs typeface="Arial" pitchFamily="34" charset="0"/>
            </a:endParaRPr>
          </a:p>
        </p:txBody>
      </p:sp>
      <p:pic>
        <p:nvPicPr>
          <p:cNvPr id="10" name="Picture 2" descr="ERLP layout 180 10080B A0"/>
          <p:cNvPicPr>
            <a:picLocks noChangeAspect="1" noChangeArrowheads="1"/>
          </p:cNvPicPr>
          <p:nvPr/>
        </p:nvPicPr>
        <p:blipFill>
          <a:blip r:embed="rId3" cstate="print">
            <a:clrChange>
              <a:clrFrom>
                <a:srgbClr val="FFFFFF"/>
              </a:clrFrom>
              <a:clrTo>
                <a:srgbClr val="FFFFFF">
                  <a:alpha val="0"/>
                </a:srgbClr>
              </a:clrTo>
            </a:clrChange>
          </a:blip>
          <a:srcRect l="38551" t="10788" r="8406" b="11098"/>
          <a:stretch>
            <a:fillRect/>
          </a:stretch>
        </p:blipFill>
        <p:spPr bwMode="auto">
          <a:xfrm>
            <a:off x="5365376" y="3312202"/>
            <a:ext cx="3361765" cy="3361764"/>
          </a:xfrm>
          <a:prstGeom prst="rect">
            <a:avLst/>
          </a:prstGeom>
          <a:noFill/>
          <a:ln w="12700">
            <a:solidFill>
              <a:schemeClr val="accent2"/>
            </a:solidFill>
            <a:miter lim="800000"/>
            <a:headEnd/>
            <a:tailEnd/>
          </a:ln>
        </p:spPr>
      </p:pic>
      <p:sp>
        <p:nvSpPr>
          <p:cNvPr id="11" name="TextBox 10"/>
          <p:cNvSpPr txBox="1"/>
          <p:nvPr/>
        </p:nvSpPr>
        <p:spPr>
          <a:xfrm>
            <a:off x="2129050" y="3786745"/>
            <a:ext cx="3058660" cy="1938992"/>
          </a:xfrm>
          <a:prstGeom prst="rect">
            <a:avLst/>
          </a:prstGeom>
          <a:noFill/>
        </p:spPr>
        <p:txBody>
          <a:bodyPr wrap="square" rtlCol="0">
            <a:spAutoFit/>
          </a:bodyPr>
          <a:lstStyle/>
          <a:p>
            <a:pPr>
              <a:buFont typeface="Arial" pitchFamily="34" charset="0"/>
              <a:buChar char="•"/>
            </a:pPr>
            <a:r>
              <a:rPr lang="en-GB" sz="2400" dirty="0" smtClean="0"/>
              <a:t> Layout restricted by building  </a:t>
            </a:r>
          </a:p>
          <a:p>
            <a:pPr>
              <a:buFont typeface="Arial" pitchFamily="34" charset="0"/>
              <a:buChar char="•"/>
            </a:pPr>
            <a:r>
              <a:rPr lang="en-GB" sz="2400" dirty="0" smtClean="0"/>
              <a:t> Long (~10m) transport line between booster and </a:t>
            </a:r>
            <a:r>
              <a:rPr lang="en-GB" sz="2400" dirty="0" err="1" smtClean="0"/>
              <a:t>linac</a:t>
            </a:r>
            <a:endParaRPr lang="en-GB" sz="2400" dirty="0" smtClean="0"/>
          </a:p>
        </p:txBody>
      </p:sp>
      <p:sp>
        <p:nvSpPr>
          <p:cNvPr id="12" name="Slide Number Placeholder 11"/>
          <p:cNvSpPr>
            <a:spLocks noGrp="1"/>
          </p:cNvSpPr>
          <p:nvPr>
            <p:ph type="sldNum" sz="quarter" idx="12"/>
          </p:nvPr>
        </p:nvSpPr>
        <p:spPr/>
        <p:txBody>
          <a:bodyPr/>
          <a:lstStyle/>
          <a:p>
            <a:fld id="{E18E51F0-892D-485E-8567-13F21079EC8B}" type="slidenum">
              <a:rPr lang="en-GB" smtClean="0"/>
              <a:pPr/>
              <a:t>5</a:t>
            </a:fld>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27115" y="296840"/>
            <a:ext cx="6971778"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Injector Layout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95"/>
          <p:cNvGrpSpPr/>
          <p:nvPr/>
        </p:nvGrpSpPr>
        <p:grpSpPr>
          <a:xfrm>
            <a:off x="417847" y="1988840"/>
            <a:ext cx="8718918" cy="2011388"/>
            <a:chOff x="-728353" y="3940500"/>
            <a:chExt cx="11574874" cy="2670236"/>
          </a:xfrm>
        </p:grpSpPr>
        <p:pic>
          <p:nvPicPr>
            <p:cNvPr id="4" name="Picture 239" descr="chris-FINAL-ARTWORK-no-labels"/>
            <p:cNvPicPr>
              <a:picLocks noChangeAspect="1" noChangeArrowheads="1"/>
            </p:cNvPicPr>
            <p:nvPr/>
          </p:nvPicPr>
          <p:blipFill>
            <a:blip r:embed="rId2" cstate="print"/>
            <a:srcRect/>
            <a:stretch>
              <a:fillRect/>
            </a:stretch>
          </p:blipFill>
          <p:spPr bwMode="auto">
            <a:xfrm>
              <a:off x="-728353" y="4479044"/>
              <a:ext cx="11089670" cy="1835561"/>
            </a:xfrm>
            <a:prstGeom prst="rect">
              <a:avLst/>
            </a:prstGeom>
            <a:noFill/>
            <a:ln w="9525">
              <a:noFill/>
              <a:miter lim="800000"/>
              <a:headEnd/>
              <a:tailEnd/>
            </a:ln>
          </p:spPr>
        </p:pic>
        <p:sp>
          <p:nvSpPr>
            <p:cNvPr id="5" name="Line 240"/>
            <p:cNvSpPr>
              <a:spLocks noChangeAspect="1" noChangeShapeType="1"/>
            </p:cNvSpPr>
            <p:nvPr/>
          </p:nvSpPr>
          <p:spPr bwMode="auto">
            <a:xfrm flipH="1">
              <a:off x="-77282" y="4018853"/>
              <a:ext cx="466447" cy="1392235"/>
            </a:xfrm>
            <a:prstGeom prst="line">
              <a:avLst/>
            </a:prstGeom>
            <a:noFill/>
            <a:ln w="19050">
              <a:solidFill>
                <a:schemeClr val="hlink"/>
              </a:solidFill>
              <a:round/>
              <a:headEnd/>
              <a:tailEnd type="triangle" w="med" len="med"/>
            </a:ln>
            <a:effectLst/>
          </p:spPr>
          <p:txBody>
            <a:bodyPr/>
            <a:lstStyle/>
            <a:p>
              <a:endParaRPr lang="en-GB" sz="1600"/>
            </a:p>
          </p:txBody>
        </p:sp>
        <p:sp>
          <p:nvSpPr>
            <p:cNvPr id="6" name="Line 241"/>
            <p:cNvSpPr>
              <a:spLocks noChangeAspect="1" noChangeShapeType="1"/>
            </p:cNvSpPr>
            <p:nvPr/>
          </p:nvSpPr>
          <p:spPr bwMode="auto">
            <a:xfrm flipH="1">
              <a:off x="481805" y="4665881"/>
              <a:ext cx="466378" cy="465665"/>
            </a:xfrm>
            <a:prstGeom prst="line">
              <a:avLst/>
            </a:prstGeom>
            <a:noFill/>
            <a:ln w="19050">
              <a:solidFill>
                <a:schemeClr val="hlink"/>
              </a:solidFill>
              <a:round/>
              <a:headEnd/>
              <a:tailEnd type="triangle" w="med" len="med"/>
            </a:ln>
            <a:effectLst/>
          </p:spPr>
          <p:txBody>
            <a:bodyPr/>
            <a:lstStyle/>
            <a:p>
              <a:endParaRPr lang="en-GB" sz="1600"/>
            </a:p>
          </p:txBody>
        </p:sp>
        <p:sp>
          <p:nvSpPr>
            <p:cNvPr id="7" name="Line 242"/>
            <p:cNvSpPr>
              <a:spLocks noChangeAspect="1" noChangeShapeType="1"/>
            </p:cNvSpPr>
            <p:nvPr/>
          </p:nvSpPr>
          <p:spPr bwMode="auto">
            <a:xfrm>
              <a:off x="2252473" y="4386339"/>
              <a:ext cx="279542" cy="837912"/>
            </a:xfrm>
            <a:prstGeom prst="line">
              <a:avLst/>
            </a:prstGeom>
            <a:noFill/>
            <a:ln w="19050">
              <a:solidFill>
                <a:schemeClr val="hlink"/>
              </a:solidFill>
              <a:round/>
              <a:headEnd/>
              <a:tailEnd type="triangle" w="med" len="med"/>
            </a:ln>
            <a:effectLst/>
          </p:spPr>
          <p:txBody>
            <a:bodyPr/>
            <a:lstStyle/>
            <a:p>
              <a:endParaRPr lang="en-GB" sz="1600"/>
            </a:p>
          </p:txBody>
        </p:sp>
        <p:sp>
          <p:nvSpPr>
            <p:cNvPr id="8" name="Line 243"/>
            <p:cNvSpPr>
              <a:spLocks noChangeAspect="1" noChangeShapeType="1"/>
            </p:cNvSpPr>
            <p:nvPr/>
          </p:nvSpPr>
          <p:spPr bwMode="auto">
            <a:xfrm flipH="1">
              <a:off x="3277934" y="4479044"/>
              <a:ext cx="279542" cy="652502"/>
            </a:xfrm>
            <a:prstGeom prst="line">
              <a:avLst/>
            </a:prstGeom>
            <a:noFill/>
            <a:ln w="19050">
              <a:solidFill>
                <a:schemeClr val="hlink"/>
              </a:solidFill>
              <a:round/>
              <a:headEnd/>
              <a:tailEnd type="triangle" w="med" len="med"/>
            </a:ln>
            <a:effectLst/>
          </p:spPr>
          <p:txBody>
            <a:bodyPr/>
            <a:lstStyle/>
            <a:p>
              <a:endParaRPr lang="en-GB" sz="1600"/>
            </a:p>
          </p:txBody>
        </p:sp>
        <p:sp>
          <p:nvSpPr>
            <p:cNvPr id="9" name="Text Box 245"/>
            <p:cNvSpPr txBox="1">
              <a:spLocks noChangeAspect="1" noChangeArrowheads="1"/>
            </p:cNvSpPr>
            <p:nvPr/>
          </p:nvSpPr>
          <p:spPr bwMode="auto">
            <a:xfrm>
              <a:off x="623911" y="4296416"/>
              <a:ext cx="1364524" cy="449450"/>
            </a:xfrm>
            <a:prstGeom prst="rect">
              <a:avLst/>
            </a:prstGeom>
            <a:noFill/>
            <a:ln w="9525">
              <a:noFill/>
              <a:miter lim="800000"/>
              <a:headEnd/>
              <a:tailEnd/>
            </a:ln>
            <a:effectLst/>
          </p:spPr>
          <p:txBody>
            <a:bodyPr wrap="none">
              <a:spAutoFit/>
            </a:bodyPr>
            <a:lstStyle/>
            <a:p>
              <a:pPr defTabSz="4419600"/>
              <a:r>
                <a:rPr lang="en-GB" sz="1600" b="1" dirty="0">
                  <a:solidFill>
                    <a:schemeClr val="hlink"/>
                  </a:solidFill>
                </a:rPr>
                <a:t>solenoid</a:t>
              </a:r>
              <a:endParaRPr lang="en-US" sz="1600" b="1" dirty="0">
                <a:solidFill>
                  <a:schemeClr val="hlink"/>
                </a:solidFill>
              </a:endParaRPr>
            </a:p>
          </p:txBody>
        </p:sp>
        <p:sp>
          <p:nvSpPr>
            <p:cNvPr id="10" name="Text Box 246"/>
            <p:cNvSpPr txBox="1">
              <a:spLocks noChangeAspect="1" noChangeArrowheads="1"/>
            </p:cNvSpPr>
            <p:nvPr/>
          </p:nvSpPr>
          <p:spPr bwMode="auto">
            <a:xfrm>
              <a:off x="1805967" y="3940500"/>
              <a:ext cx="1317707" cy="449450"/>
            </a:xfrm>
            <a:prstGeom prst="rect">
              <a:avLst/>
            </a:prstGeom>
            <a:noFill/>
            <a:ln w="9525">
              <a:noFill/>
              <a:miter lim="800000"/>
              <a:headEnd/>
              <a:tailEnd/>
            </a:ln>
            <a:effectLst/>
          </p:spPr>
          <p:txBody>
            <a:bodyPr wrap="none">
              <a:spAutoFit/>
            </a:bodyPr>
            <a:lstStyle/>
            <a:p>
              <a:pPr defTabSz="4419600"/>
              <a:r>
                <a:rPr lang="en-GB" sz="1600" b="1" dirty="0">
                  <a:solidFill>
                    <a:schemeClr val="hlink"/>
                  </a:solidFill>
                </a:rPr>
                <a:t>buncher</a:t>
              </a:r>
              <a:endParaRPr lang="en-US" sz="1600" b="1" dirty="0">
                <a:solidFill>
                  <a:schemeClr val="hlink"/>
                </a:solidFill>
              </a:endParaRPr>
            </a:p>
          </p:txBody>
        </p:sp>
        <p:sp>
          <p:nvSpPr>
            <p:cNvPr id="11" name="Text Box 247"/>
            <p:cNvSpPr txBox="1">
              <a:spLocks noChangeAspect="1" noChangeArrowheads="1"/>
            </p:cNvSpPr>
            <p:nvPr/>
          </p:nvSpPr>
          <p:spPr bwMode="auto">
            <a:xfrm>
              <a:off x="3243705" y="4055336"/>
              <a:ext cx="1364524" cy="449450"/>
            </a:xfrm>
            <a:prstGeom prst="rect">
              <a:avLst/>
            </a:prstGeom>
            <a:noFill/>
            <a:ln w="9525">
              <a:noFill/>
              <a:miter lim="800000"/>
              <a:headEnd/>
              <a:tailEnd/>
            </a:ln>
            <a:effectLst/>
          </p:spPr>
          <p:txBody>
            <a:bodyPr wrap="none">
              <a:spAutoFit/>
            </a:bodyPr>
            <a:lstStyle/>
            <a:p>
              <a:pPr defTabSz="4419600"/>
              <a:r>
                <a:rPr lang="en-GB" sz="1600" b="1" dirty="0">
                  <a:solidFill>
                    <a:schemeClr val="hlink"/>
                  </a:solidFill>
                </a:rPr>
                <a:t>solenoid</a:t>
              </a:r>
              <a:endParaRPr lang="en-US" sz="1600" b="1" dirty="0">
                <a:solidFill>
                  <a:schemeClr val="hlink"/>
                </a:solidFill>
              </a:endParaRPr>
            </a:p>
          </p:txBody>
        </p:sp>
        <p:sp>
          <p:nvSpPr>
            <p:cNvPr id="12" name="Text Box 248"/>
            <p:cNvSpPr txBox="1">
              <a:spLocks noChangeAspect="1" noChangeArrowheads="1"/>
            </p:cNvSpPr>
            <p:nvPr/>
          </p:nvSpPr>
          <p:spPr bwMode="auto">
            <a:xfrm>
              <a:off x="5823569" y="3973302"/>
              <a:ext cx="2349826" cy="449450"/>
            </a:xfrm>
            <a:prstGeom prst="rect">
              <a:avLst/>
            </a:prstGeom>
            <a:noFill/>
            <a:ln w="9525">
              <a:noFill/>
              <a:miter lim="800000"/>
              <a:headEnd/>
              <a:tailEnd/>
            </a:ln>
            <a:effectLst/>
          </p:spPr>
          <p:txBody>
            <a:bodyPr wrap="none">
              <a:spAutoFit/>
            </a:bodyPr>
            <a:lstStyle/>
            <a:p>
              <a:pPr defTabSz="4419600"/>
              <a:r>
                <a:rPr lang="en-GB" sz="1600" b="1" dirty="0">
                  <a:solidFill>
                    <a:schemeClr val="hlink"/>
                  </a:solidFill>
                </a:rPr>
                <a:t>Booster cavities</a:t>
              </a:r>
              <a:endParaRPr lang="en-US" sz="1600" b="1" dirty="0">
                <a:solidFill>
                  <a:schemeClr val="hlink"/>
                </a:solidFill>
              </a:endParaRPr>
            </a:p>
          </p:txBody>
        </p:sp>
        <p:sp>
          <p:nvSpPr>
            <p:cNvPr id="13" name="Line 249"/>
            <p:cNvSpPr>
              <a:spLocks noChangeAspect="1" noChangeShapeType="1"/>
            </p:cNvSpPr>
            <p:nvPr/>
          </p:nvSpPr>
          <p:spPr bwMode="auto">
            <a:xfrm flipH="1">
              <a:off x="5701816" y="4386339"/>
              <a:ext cx="1396995" cy="745207"/>
            </a:xfrm>
            <a:prstGeom prst="line">
              <a:avLst/>
            </a:prstGeom>
            <a:noFill/>
            <a:ln w="19050">
              <a:solidFill>
                <a:schemeClr val="hlink"/>
              </a:solidFill>
              <a:round/>
              <a:headEnd/>
              <a:tailEnd type="triangle" w="med" len="med"/>
            </a:ln>
            <a:effectLst/>
          </p:spPr>
          <p:txBody>
            <a:bodyPr/>
            <a:lstStyle/>
            <a:p>
              <a:endParaRPr lang="en-GB" sz="1600"/>
            </a:p>
          </p:txBody>
        </p:sp>
        <p:sp>
          <p:nvSpPr>
            <p:cNvPr id="14" name="Line 250"/>
            <p:cNvSpPr>
              <a:spLocks noChangeAspect="1" noChangeShapeType="1"/>
            </p:cNvSpPr>
            <p:nvPr/>
          </p:nvSpPr>
          <p:spPr bwMode="auto">
            <a:xfrm>
              <a:off x="7098811" y="4386339"/>
              <a:ext cx="1396994" cy="745207"/>
            </a:xfrm>
            <a:prstGeom prst="line">
              <a:avLst/>
            </a:prstGeom>
            <a:noFill/>
            <a:ln w="19050">
              <a:solidFill>
                <a:schemeClr val="hlink"/>
              </a:solidFill>
              <a:round/>
              <a:headEnd/>
              <a:tailEnd type="triangle" w="med" len="med"/>
            </a:ln>
            <a:effectLst/>
          </p:spPr>
          <p:txBody>
            <a:bodyPr/>
            <a:lstStyle/>
            <a:p>
              <a:endParaRPr lang="en-GB" sz="1600"/>
            </a:p>
          </p:txBody>
        </p:sp>
        <p:sp>
          <p:nvSpPr>
            <p:cNvPr id="15" name="Text Box 287"/>
            <p:cNvSpPr txBox="1">
              <a:spLocks noChangeArrowheads="1"/>
            </p:cNvSpPr>
            <p:nvPr/>
          </p:nvSpPr>
          <p:spPr bwMode="auto">
            <a:xfrm>
              <a:off x="154485" y="6150590"/>
              <a:ext cx="1079362" cy="449450"/>
            </a:xfrm>
            <a:prstGeom prst="rect">
              <a:avLst/>
            </a:prstGeom>
            <a:noFill/>
            <a:ln w="9525">
              <a:noFill/>
              <a:miter lim="800000"/>
              <a:headEnd/>
              <a:tailEnd/>
            </a:ln>
            <a:effectLst/>
          </p:spPr>
          <p:txBody>
            <a:bodyPr wrap="none">
              <a:spAutoFit/>
            </a:bodyPr>
            <a:lstStyle/>
            <a:p>
              <a:pPr defTabSz="4422775"/>
              <a:r>
                <a:rPr lang="en-GB" sz="1600" dirty="0"/>
                <a:t>0.23 m</a:t>
              </a:r>
            </a:p>
          </p:txBody>
        </p:sp>
        <p:sp>
          <p:nvSpPr>
            <p:cNvPr id="16" name="Line 288"/>
            <p:cNvSpPr>
              <a:spLocks noChangeShapeType="1"/>
            </p:cNvSpPr>
            <p:nvPr/>
          </p:nvSpPr>
          <p:spPr bwMode="auto">
            <a:xfrm flipV="1">
              <a:off x="364854" y="5870334"/>
              <a:ext cx="0" cy="226771"/>
            </a:xfrm>
            <a:prstGeom prst="line">
              <a:avLst/>
            </a:prstGeom>
            <a:noFill/>
            <a:ln w="9525">
              <a:solidFill>
                <a:schemeClr val="tx1"/>
              </a:solidFill>
              <a:round/>
              <a:headEnd/>
              <a:tailEnd/>
            </a:ln>
            <a:effectLst/>
          </p:spPr>
          <p:txBody>
            <a:bodyPr/>
            <a:lstStyle/>
            <a:p>
              <a:endParaRPr lang="en-GB" sz="1600"/>
            </a:p>
          </p:txBody>
        </p:sp>
        <p:sp>
          <p:nvSpPr>
            <p:cNvPr id="17" name="Text Box 289"/>
            <p:cNvSpPr txBox="1">
              <a:spLocks noChangeArrowheads="1"/>
            </p:cNvSpPr>
            <p:nvPr/>
          </p:nvSpPr>
          <p:spPr bwMode="auto">
            <a:xfrm>
              <a:off x="1930894" y="6150590"/>
              <a:ext cx="928269" cy="449450"/>
            </a:xfrm>
            <a:prstGeom prst="rect">
              <a:avLst/>
            </a:prstGeom>
            <a:noFill/>
            <a:ln w="9525">
              <a:noFill/>
              <a:miter lim="800000"/>
              <a:headEnd/>
              <a:tailEnd/>
            </a:ln>
            <a:effectLst/>
          </p:spPr>
          <p:txBody>
            <a:bodyPr wrap="none">
              <a:spAutoFit/>
            </a:bodyPr>
            <a:lstStyle/>
            <a:p>
              <a:pPr defTabSz="4422775"/>
              <a:r>
                <a:rPr lang="en-GB" sz="1600" dirty="0"/>
                <a:t>1.3 m</a:t>
              </a:r>
            </a:p>
          </p:txBody>
        </p:sp>
        <p:sp>
          <p:nvSpPr>
            <p:cNvPr id="18" name="Line 290"/>
            <p:cNvSpPr>
              <a:spLocks noChangeShapeType="1"/>
            </p:cNvSpPr>
            <p:nvPr/>
          </p:nvSpPr>
          <p:spPr bwMode="auto">
            <a:xfrm flipV="1">
              <a:off x="2499924" y="5870334"/>
              <a:ext cx="0" cy="226771"/>
            </a:xfrm>
            <a:prstGeom prst="line">
              <a:avLst/>
            </a:prstGeom>
            <a:noFill/>
            <a:ln w="9525">
              <a:solidFill>
                <a:schemeClr val="tx1"/>
              </a:solidFill>
              <a:round/>
              <a:headEnd/>
              <a:tailEnd/>
            </a:ln>
            <a:effectLst/>
          </p:spPr>
          <p:txBody>
            <a:bodyPr/>
            <a:lstStyle/>
            <a:p>
              <a:endParaRPr lang="en-GB" sz="1600"/>
            </a:p>
          </p:txBody>
        </p:sp>
        <p:sp>
          <p:nvSpPr>
            <p:cNvPr id="19" name="Line 291"/>
            <p:cNvSpPr>
              <a:spLocks noChangeShapeType="1"/>
            </p:cNvSpPr>
            <p:nvPr/>
          </p:nvSpPr>
          <p:spPr bwMode="auto">
            <a:xfrm flipV="1">
              <a:off x="3243705" y="5870334"/>
              <a:ext cx="0" cy="226771"/>
            </a:xfrm>
            <a:prstGeom prst="line">
              <a:avLst/>
            </a:prstGeom>
            <a:noFill/>
            <a:ln w="9525">
              <a:solidFill>
                <a:schemeClr val="tx1"/>
              </a:solidFill>
              <a:round/>
              <a:headEnd/>
              <a:tailEnd/>
            </a:ln>
            <a:effectLst/>
          </p:spPr>
          <p:txBody>
            <a:bodyPr/>
            <a:lstStyle/>
            <a:p>
              <a:endParaRPr lang="en-GB" sz="1600"/>
            </a:p>
          </p:txBody>
        </p:sp>
        <p:sp>
          <p:nvSpPr>
            <p:cNvPr id="20" name="Text Box 292"/>
            <p:cNvSpPr txBox="1">
              <a:spLocks noChangeArrowheads="1"/>
            </p:cNvSpPr>
            <p:nvPr/>
          </p:nvSpPr>
          <p:spPr bwMode="auto">
            <a:xfrm>
              <a:off x="3017647" y="6161286"/>
              <a:ext cx="1079362" cy="449450"/>
            </a:xfrm>
            <a:prstGeom prst="rect">
              <a:avLst/>
            </a:prstGeom>
            <a:noFill/>
            <a:ln w="9525">
              <a:noFill/>
              <a:miter lim="800000"/>
              <a:headEnd/>
              <a:tailEnd/>
            </a:ln>
            <a:effectLst/>
          </p:spPr>
          <p:txBody>
            <a:bodyPr wrap="none">
              <a:spAutoFit/>
            </a:bodyPr>
            <a:lstStyle/>
            <a:p>
              <a:pPr defTabSz="4422775"/>
              <a:r>
                <a:rPr lang="en-GB" sz="1600" dirty="0"/>
                <a:t>1.67 m</a:t>
              </a:r>
            </a:p>
          </p:txBody>
        </p:sp>
        <p:sp>
          <p:nvSpPr>
            <p:cNvPr id="21" name="Line 293"/>
            <p:cNvSpPr>
              <a:spLocks noChangeShapeType="1"/>
            </p:cNvSpPr>
            <p:nvPr/>
          </p:nvSpPr>
          <p:spPr bwMode="auto">
            <a:xfrm flipV="1">
              <a:off x="4570101" y="5870334"/>
              <a:ext cx="0" cy="226771"/>
            </a:xfrm>
            <a:prstGeom prst="line">
              <a:avLst/>
            </a:prstGeom>
            <a:noFill/>
            <a:ln w="9525">
              <a:solidFill>
                <a:schemeClr val="tx1"/>
              </a:solidFill>
              <a:round/>
              <a:headEnd/>
              <a:tailEnd/>
            </a:ln>
            <a:effectLst/>
          </p:spPr>
          <p:txBody>
            <a:bodyPr/>
            <a:lstStyle/>
            <a:p>
              <a:endParaRPr lang="en-GB" sz="1600"/>
            </a:p>
          </p:txBody>
        </p:sp>
        <p:sp>
          <p:nvSpPr>
            <p:cNvPr id="22" name="Text Box 294"/>
            <p:cNvSpPr txBox="1">
              <a:spLocks noChangeArrowheads="1"/>
            </p:cNvSpPr>
            <p:nvPr/>
          </p:nvSpPr>
          <p:spPr bwMode="auto">
            <a:xfrm>
              <a:off x="4339051" y="6161286"/>
              <a:ext cx="1079362" cy="449450"/>
            </a:xfrm>
            <a:prstGeom prst="rect">
              <a:avLst/>
            </a:prstGeom>
            <a:solidFill>
              <a:schemeClr val="bg1"/>
            </a:solidFill>
            <a:ln w="9525">
              <a:noFill/>
              <a:miter lim="800000"/>
              <a:headEnd/>
              <a:tailEnd/>
            </a:ln>
            <a:effectLst/>
          </p:spPr>
          <p:txBody>
            <a:bodyPr wrap="none">
              <a:spAutoFit/>
            </a:bodyPr>
            <a:lstStyle/>
            <a:p>
              <a:pPr defTabSz="4422775"/>
              <a:r>
                <a:rPr lang="en-GB" sz="1600" dirty="0"/>
                <a:t>2.32 m</a:t>
              </a:r>
            </a:p>
          </p:txBody>
        </p:sp>
        <p:sp>
          <p:nvSpPr>
            <p:cNvPr id="23" name="Line 295"/>
            <p:cNvSpPr>
              <a:spLocks noChangeShapeType="1"/>
            </p:cNvSpPr>
            <p:nvPr/>
          </p:nvSpPr>
          <p:spPr bwMode="auto">
            <a:xfrm flipV="1">
              <a:off x="7093106" y="5870334"/>
              <a:ext cx="0" cy="226771"/>
            </a:xfrm>
            <a:prstGeom prst="line">
              <a:avLst/>
            </a:prstGeom>
            <a:noFill/>
            <a:ln w="9525">
              <a:solidFill>
                <a:schemeClr val="tx1"/>
              </a:solidFill>
              <a:round/>
              <a:headEnd/>
              <a:tailEnd/>
            </a:ln>
            <a:effectLst/>
          </p:spPr>
          <p:txBody>
            <a:bodyPr/>
            <a:lstStyle/>
            <a:p>
              <a:endParaRPr lang="en-GB" sz="1600"/>
            </a:p>
          </p:txBody>
        </p:sp>
        <p:sp>
          <p:nvSpPr>
            <p:cNvPr id="24" name="Text Box 296"/>
            <p:cNvSpPr txBox="1">
              <a:spLocks noChangeArrowheads="1"/>
            </p:cNvSpPr>
            <p:nvPr/>
          </p:nvSpPr>
          <p:spPr bwMode="auto">
            <a:xfrm>
              <a:off x="6894147" y="6161286"/>
              <a:ext cx="928269" cy="449450"/>
            </a:xfrm>
            <a:prstGeom prst="rect">
              <a:avLst/>
            </a:prstGeom>
            <a:solidFill>
              <a:schemeClr val="bg1"/>
            </a:solidFill>
            <a:ln w="9525">
              <a:noFill/>
              <a:miter lim="800000"/>
              <a:headEnd/>
              <a:tailEnd/>
            </a:ln>
            <a:effectLst/>
          </p:spPr>
          <p:txBody>
            <a:bodyPr wrap="none">
              <a:spAutoFit/>
            </a:bodyPr>
            <a:lstStyle/>
            <a:p>
              <a:pPr defTabSz="4422775"/>
              <a:r>
                <a:rPr lang="en-GB" sz="1600" dirty="0"/>
                <a:t>3.5 m</a:t>
              </a:r>
            </a:p>
          </p:txBody>
        </p:sp>
        <p:sp>
          <p:nvSpPr>
            <p:cNvPr id="25" name="Line 297"/>
            <p:cNvSpPr>
              <a:spLocks noChangeShapeType="1"/>
            </p:cNvSpPr>
            <p:nvPr/>
          </p:nvSpPr>
          <p:spPr bwMode="auto">
            <a:xfrm flipV="1">
              <a:off x="10295711" y="5838244"/>
              <a:ext cx="0" cy="226771"/>
            </a:xfrm>
            <a:prstGeom prst="line">
              <a:avLst/>
            </a:prstGeom>
            <a:noFill/>
            <a:ln w="9525">
              <a:solidFill>
                <a:schemeClr val="tx1"/>
              </a:solidFill>
              <a:round/>
              <a:headEnd/>
              <a:tailEnd/>
            </a:ln>
            <a:effectLst/>
          </p:spPr>
          <p:txBody>
            <a:bodyPr/>
            <a:lstStyle/>
            <a:p>
              <a:endParaRPr lang="en-GB" sz="1600"/>
            </a:p>
          </p:txBody>
        </p:sp>
        <p:sp>
          <p:nvSpPr>
            <p:cNvPr id="26" name="Text Box 298"/>
            <p:cNvSpPr txBox="1">
              <a:spLocks noChangeArrowheads="1"/>
            </p:cNvSpPr>
            <p:nvPr/>
          </p:nvSpPr>
          <p:spPr bwMode="auto">
            <a:xfrm>
              <a:off x="10145956" y="6161286"/>
              <a:ext cx="700565" cy="449450"/>
            </a:xfrm>
            <a:prstGeom prst="rect">
              <a:avLst/>
            </a:prstGeom>
            <a:noFill/>
            <a:ln w="9525">
              <a:noFill/>
              <a:miter lim="800000"/>
              <a:headEnd/>
              <a:tailEnd/>
            </a:ln>
            <a:effectLst/>
          </p:spPr>
          <p:txBody>
            <a:bodyPr wrap="none">
              <a:spAutoFit/>
            </a:bodyPr>
            <a:lstStyle/>
            <a:p>
              <a:pPr defTabSz="4422775"/>
              <a:r>
                <a:rPr lang="en-GB" sz="1600" dirty="0"/>
                <a:t>5 m</a:t>
              </a:r>
            </a:p>
          </p:txBody>
        </p:sp>
      </p:grpSp>
      <p:pic>
        <p:nvPicPr>
          <p:cNvPr id="27" name="Picture 3" descr="C:\Documents and Settings\ggj78846\My Documents\My Talks &amp; Papers\IOP_sims_computing\fields.png"/>
          <p:cNvPicPr>
            <a:picLocks noChangeAspect="1" noChangeArrowheads="1"/>
          </p:cNvPicPr>
          <p:nvPr/>
        </p:nvPicPr>
        <p:blipFill>
          <a:blip r:embed="rId3" cstate="print"/>
          <a:srcRect/>
          <a:stretch>
            <a:fillRect/>
          </a:stretch>
        </p:blipFill>
        <p:spPr bwMode="auto">
          <a:xfrm>
            <a:off x="394852" y="4039668"/>
            <a:ext cx="8208821" cy="2703358"/>
          </a:xfrm>
          <a:prstGeom prst="rect">
            <a:avLst/>
          </a:prstGeom>
          <a:noFill/>
        </p:spPr>
      </p:pic>
      <p:sp>
        <p:nvSpPr>
          <p:cNvPr id="29" name="Text Box 245"/>
          <p:cNvSpPr txBox="1">
            <a:spLocks noChangeAspect="1" noChangeArrowheads="1"/>
          </p:cNvSpPr>
          <p:nvPr/>
        </p:nvSpPr>
        <p:spPr bwMode="auto">
          <a:xfrm>
            <a:off x="281274" y="1199092"/>
            <a:ext cx="2765836" cy="830997"/>
          </a:xfrm>
          <a:prstGeom prst="rect">
            <a:avLst/>
          </a:prstGeom>
          <a:noFill/>
          <a:ln w="9525">
            <a:noFill/>
            <a:miter lim="800000"/>
            <a:headEnd/>
            <a:tailEnd/>
          </a:ln>
          <a:effectLst/>
        </p:spPr>
        <p:txBody>
          <a:bodyPr wrap="square">
            <a:spAutoFit/>
          </a:bodyPr>
          <a:lstStyle/>
          <a:p>
            <a:pPr defTabSz="4419600"/>
            <a:r>
              <a:rPr lang="en-GB" sz="1600" b="1" dirty="0" smtClean="0">
                <a:solidFill>
                  <a:schemeClr val="hlink"/>
                </a:solidFill>
              </a:rPr>
              <a:t>DC electron gun</a:t>
            </a:r>
          </a:p>
          <a:p>
            <a:pPr defTabSz="4419600"/>
            <a:r>
              <a:rPr lang="en-GB" sz="1600" b="1" dirty="0" err="1" smtClean="0">
                <a:solidFill>
                  <a:schemeClr val="hlink"/>
                </a:solidFill>
              </a:rPr>
              <a:t>JLab</a:t>
            </a:r>
            <a:r>
              <a:rPr lang="en-GB" sz="1600" b="1" dirty="0" smtClean="0">
                <a:solidFill>
                  <a:schemeClr val="hlink"/>
                </a:solidFill>
              </a:rPr>
              <a:t> FEL </a:t>
            </a:r>
          </a:p>
          <a:p>
            <a:pPr defTabSz="4419600"/>
            <a:r>
              <a:rPr lang="en-GB" sz="1600" b="1" dirty="0" err="1" smtClean="0">
                <a:solidFill>
                  <a:schemeClr val="hlink"/>
                </a:solidFill>
              </a:rPr>
              <a:t>GaAs</a:t>
            </a:r>
            <a:r>
              <a:rPr lang="en-GB" sz="1600" b="1" dirty="0" smtClean="0">
                <a:solidFill>
                  <a:schemeClr val="hlink"/>
                </a:solidFill>
              </a:rPr>
              <a:t> </a:t>
            </a:r>
            <a:r>
              <a:rPr lang="en-GB" sz="1600" b="1" dirty="0" err="1" smtClean="0">
                <a:solidFill>
                  <a:schemeClr val="hlink"/>
                </a:solidFill>
              </a:rPr>
              <a:t>photocathodes</a:t>
            </a:r>
            <a:endParaRPr lang="en-US" sz="1600" b="1" dirty="0">
              <a:solidFill>
                <a:schemeClr val="hlink"/>
              </a:solidFill>
            </a:endParaRPr>
          </a:p>
        </p:txBody>
      </p:sp>
      <p:sp>
        <p:nvSpPr>
          <p:cNvPr id="30" name="Slide Number Placeholder 29"/>
          <p:cNvSpPr>
            <a:spLocks noGrp="1"/>
          </p:cNvSpPr>
          <p:nvPr>
            <p:ph type="sldNum" sz="quarter" idx="12"/>
          </p:nvPr>
        </p:nvSpPr>
        <p:spPr/>
        <p:txBody>
          <a:bodyPr/>
          <a:lstStyle/>
          <a:p>
            <a:fld id="{E18E51F0-892D-485E-8567-13F21079EC8B}"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
            <a:ext cx="8229600" cy="770709"/>
          </a:xfrm>
        </p:spPr>
        <p:txBody>
          <a:bodyPr>
            <a:normAutofit/>
          </a:bodyPr>
          <a:lstStyle/>
          <a:p>
            <a:r>
              <a:rPr lang="en-GB" sz="3200" b="1" dirty="0" smtClean="0"/>
              <a:t>ALICE Simulations - ASTRA</a:t>
            </a:r>
            <a:endParaRPr lang="en-GB" sz="3200" b="1" dirty="0"/>
          </a:p>
        </p:txBody>
      </p:sp>
      <p:sp>
        <p:nvSpPr>
          <p:cNvPr id="5" name="Content Placeholder 4"/>
          <p:cNvSpPr>
            <a:spLocks noGrp="1"/>
          </p:cNvSpPr>
          <p:nvPr>
            <p:ph idx="1"/>
          </p:nvPr>
        </p:nvSpPr>
        <p:spPr>
          <a:xfrm>
            <a:off x="522514" y="907869"/>
            <a:ext cx="5172891" cy="4525963"/>
          </a:xfrm>
        </p:spPr>
        <p:txBody>
          <a:bodyPr>
            <a:noAutofit/>
          </a:bodyPr>
          <a:lstStyle/>
          <a:p>
            <a:pPr algn="just"/>
            <a:r>
              <a:rPr lang="en-GB" sz="2000" dirty="0" smtClean="0"/>
              <a:t>ASTRA was used in the design stage of ALICE (then called ‘ERLP’) injector</a:t>
            </a:r>
            <a:r>
              <a:rPr lang="en-GB" sz="2000" baseline="30000" dirty="0" smtClean="0"/>
              <a:t>1</a:t>
            </a:r>
            <a:r>
              <a:rPr lang="en-GB" sz="2000" dirty="0" smtClean="0"/>
              <a:t> (2003-2004)</a:t>
            </a:r>
          </a:p>
          <a:p>
            <a:pPr lvl="1" algn="just"/>
            <a:r>
              <a:rPr lang="en-GB" sz="2000" dirty="0" smtClean="0"/>
              <a:t>80 </a:t>
            </a:r>
            <a:r>
              <a:rPr lang="en-GB" sz="2000" dirty="0" err="1" smtClean="0"/>
              <a:t>pC</a:t>
            </a:r>
            <a:r>
              <a:rPr lang="en-GB" sz="2000" dirty="0" smtClean="0"/>
              <a:t>, 350 </a:t>
            </a:r>
            <a:r>
              <a:rPr lang="en-GB" sz="2000" dirty="0" err="1" smtClean="0"/>
              <a:t>keV</a:t>
            </a:r>
            <a:r>
              <a:rPr lang="en-GB" sz="2000" dirty="0" smtClean="0"/>
              <a:t> gun, 8.35 </a:t>
            </a:r>
            <a:r>
              <a:rPr lang="en-GB" sz="2000" dirty="0" err="1" smtClean="0"/>
              <a:t>MeV</a:t>
            </a:r>
            <a:r>
              <a:rPr lang="en-GB" sz="2000" dirty="0" smtClean="0"/>
              <a:t> injector, 35 </a:t>
            </a:r>
            <a:r>
              <a:rPr lang="en-GB" sz="2000" dirty="0" err="1" smtClean="0"/>
              <a:t>MeV</a:t>
            </a:r>
            <a:r>
              <a:rPr lang="en-GB" sz="2000" dirty="0" smtClean="0"/>
              <a:t> </a:t>
            </a:r>
            <a:r>
              <a:rPr lang="en-GB" sz="2000" dirty="0" err="1" smtClean="0"/>
              <a:t>Linac</a:t>
            </a:r>
            <a:endParaRPr lang="en-GB" sz="2000" dirty="0" smtClean="0"/>
          </a:p>
          <a:p>
            <a:pPr algn="just"/>
            <a:r>
              <a:rPr lang="en-GB" sz="2000" dirty="0" smtClean="0"/>
              <a:t>Re-modelled before commissioning taking into account apertures in the machine (particularly small in the </a:t>
            </a:r>
            <a:r>
              <a:rPr lang="en-GB" sz="2000" dirty="0" err="1" smtClean="0"/>
              <a:t>buncher</a:t>
            </a:r>
            <a:r>
              <a:rPr lang="en-GB" sz="2000" dirty="0" smtClean="0"/>
              <a:t>) and more realistic laser parameters</a:t>
            </a:r>
          </a:p>
          <a:p>
            <a:pPr algn="just"/>
            <a:r>
              <a:rPr lang="en-GB" sz="2000" dirty="0" smtClean="0"/>
              <a:t>During injector commissioning (2007) diagnostics line was used for dedicated measurements and comparison with ASTRA</a:t>
            </a:r>
            <a:r>
              <a:rPr lang="en-GB" sz="2000" baseline="30000" dirty="0" smtClean="0"/>
              <a:t>2</a:t>
            </a:r>
          </a:p>
          <a:p>
            <a:pPr algn="just"/>
            <a:r>
              <a:rPr lang="en-GB" sz="2000" dirty="0" smtClean="0"/>
              <a:t>Only cathode </a:t>
            </a:r>
            <a:r>
              <a:rPr lang="en-GB" sz="2000" dirty="0" smtClean="0">
                <a:sym typeface="Symbol"/>
              </a:rPr>
              <a:t> booster exit was simulated initially (i.e. no dipoles)</a:t>
            </a:r>
          </a:p>
        </p:txBody>
      </p:sp>
      <p:sp>
        <p:nvSpPr>
          <p:cNvPr id="6" name="TextBox 5"/>
          <p:cNvSpPr txBox="1"/>
          <p:nvPr/>
        </p:nvSpPr>
        <p:spPr>
          <a:xfrm>
            <a:off x="13063" y="6060649"/>
            <a:ext cx="7010400" cy="738664"/>
          </a:xfrm>
          <a:prstGeom prst="rect">
            <a:avLst/>
          </a:prstGeom>
          <a:noFill/>
        </p:spPr>
        <p:txBody>
          <a:bodyPr wrap="square" rtlCol="0">
            <a:spAutoFit/>
          </a:bodyPr>
          <a:lstStyle/>
          <a:p>
            <a:r>
              <a:rPr lang="en-GB" sz="1400" baseline="30000" dirty="0" smtClean="0"/>
              <a:t>1</a:t>
            </a:r>
            <a:r>
              <a:rPr lang="en-GB" sz="1400" dirty="0" smtClean="0"/>
              <a:t>C. </a:t>
            </a:r>
            <a:r>
              <a:rPr lang="en-GB" sz="1400" dirty="0" err="1" smtClean="0"/>
              <a:t>Gerth</a:t>
            </a:r>
            <a:r>
              <a:rPr lang="en-GB" sz="1400" dirty="0" smtClean="0"/>
              <a:t> et al ”Injector Design for the 4GLS Energy Recovery </a:t>
            </a:r>
            <a:r>
              <a:rPr lang="en-GB" sz="1400" dirty="0" err="1" smtClean="0"/>
              <a:t>Linac</a:t>
            </a:r>
            <a:r>
              <a:rPr lang="en-GB" sz="1400" dirty="0" smtClean="0"/>
              <a:t> Prototype”, EPAC ’04</a:t>
            </a:r>
          </a:p>
          <a:p>
            <a:r>
              <a:rPr lang="en-GB" sz="1400" dirty="0" smtClean="0"/>
              <a:t>2 Y. Saveliev et al “Characterisation of Electron Bunches from ALICE (ERLP) DC </a:t>
            </a:r>
            <a:r>
              <a:rPr lang="en-GB" sz="1400" dirty="0" err="1" smtClean="0"/>
              <a:t>Photoinjector</a:t>
            </a:r>
            <a:r>
              <a:rPr lang="en-GB" sz="1400" dirty="0" smtClean="0"/>
              <a:t> Gun at Two Different Laser Pulse Lengths”, EPAC ’08</a:t>
            </a:r>
          </a:p>
        </p:txBody>
      </p:sp>
      <p:pic>
        <p:nvPicPr>
          <p:cNvPr id="8" name="Picture 5"/>
          <p:cNvPicPr>
            <a:picLocks noChangeAspect="1" noChangeArrowheads="1"/>
          </p:cNvPicPr>
          <p:nvPr/>
        </p:nvPicPr>
        <p:blipFill>
          <a:blip r:embed="rId3" cstate="print"/>
          <a:srcRect/>
          <a:stretch>
            <a:fillRect/>
          </a:stretch>
        </p:blipFill>
        <p:spPr bwMode="auto">
          <a:xfrm>
            <a:off x="6405155" y="1367246"/>
            <a:ext cx="2364423" cy="21351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187438" y="3794760"/>
            <a:ext cx="2440681" cy="2060575"/>
          </a:xfrm>
          <a:prstGeom prst="rect">
            <a:avLst/>
          </a:prstGeom>
          <a:noFill/>
          <a:ln w="9525">
            <a:noFill/>
            <a:miter lim="800000"/>
            <a:headEnd/>
            <a:tailEnd/>
          </a:ln>
        </p:spPr>
      </p:pic>
      <p:sp>
        <p:nvSpPr>
          <p:cNvPr id="11" name="TextBox 10"/>
          <p:cNvSpPr txBox="1"/>
          <p:nvPr/>
        </p:nvSpPr>
        <p:spPr>
          <a:xfrm>
            <a:off x="6394269" y="910046"/>
            <a:ext cx="2286000" cy="523220"/>
          </a:xfrm>
          <a:prstGeom prst="rect">
            <a:avLst/>
          </a:prstGeom>
          <a:solidFill>
            <a:schemeClr val="tx2">
              <a:lumMod val="20000"/>
              <a:lumOff val="80000"/>
            </a:schemeClr>
          </a:solidFill>
        </p:spPr>
        <p:txBody>
          <a:bodyPr wrap="square" rtlCol="0">
            <a:spAutoFit/>
          </a:bodyPr>
          <a:lstStyle/>
          <a:p>
            <a:r>
              <a:rPr lang="en-GB" sz="1400" dirty="0" smtClean="0"/>
              <a:t>Initial ASTRA simulation of injection line measurements </a:t>
            </a:r>
            <a:endParaRPr lang="en-GB" sz="1400" dirty="0"/>
          </a:p>
        </p:txBody>
      </p:sp>
      <p:sp>
        <p:nvSpPr>
          <p:cNvPr id="12" name="TextBox 11"/>
          <p:cNvSpPr txBox="1"/>
          <p:nvPr/>
        </p:nvSpPr>
        <p:spPr>
          <a:xfrm>
            <a:off x="6481352" y="3349917"/>
            <a:ext cx="2209800" cy="523220"/>
          </a:xfrm>
          <a:prstGeom prst="rect">
            <a:avLst/>
          </a:prstGeom>
          <a:solidFill>
            <a:schemeClr val="tx2">
              <a:lumMod val="20000"/>
              <a:lumOff val="80000"/>
            </a:schemeClr>
          </a:solidFill>
        </p:spPr>
        <p:txBody>
          <a:bodyPr wrap="square" rtlCol="0">
            <a:spAutoFit/>
          </a:bodyPr>
          <a:lstStyle/>
          <a:p>
            <a:r>
              <a:rPr lang="en-GB" sz="1400" dirty="0" smtClean="0"/>
              <a:t>ASTRA vs. measurements in injector diagnostics line</a:t>
            </a:r>
            <a:endParaRPr lang="en-GB" sz="1400" dirty="0"/>
          </a:p>
        </p:txBody>
      </p:sp>
      <p:sp>
        <p:nvSpPr>
          <p:cNvPr id="9" name="Slide Number Placeholder 8"/>
          <p:cNvSpPr>
            <a:spLocks noGrp="1"/>
          </p:cNvSpPr>
          <p:nvPr>
            <p:ph type="sldNum" sz="quarter" idx="12"/>
          </p:nvPr>
        </p:nvSpPr>
        <p:spPr/>
        <p:txBody>
          <a:bodyPr/>
          <a:lstStyle/>
          <a:p>
            <a:fld id="{E18E51F0-892D-485E-8567-13F21079EC8B}"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GB" sz="3200" b="1" dirty="0" smtClean="0"/>
              <a:t>ALICE Simulations - ASTRA</a:t>
            </a:r>
            <a:endParaRPr lang="en-GB" sz="3200" b="1" dirty="0"/>
          </a:p>
        </p:txBody>
      </p:sp>
      <p:sp>
        <p:nvSpPr>
          <p:cNvPr id="5" name="Content Placeholder 4"/>
          <p:cNvSpPr>
            <a:spLocks noGrp="1"/>
          </p:cNvSpPr>
          <p:nvPr>
            <p:ph idx="1"/>
          </p:nvPr>
        </p:nvSpPr>
        <p:spPr>
          <a:xfrm>
            <a:off x="430489" y="1108100"/>
            <a:ext cx="4572001" cy="4525963"/>
          </a:xfrm>
        </p:spPr>
        <p:txBody>
          <a:bodyPr>
            <a:normAutofit/>
          </a:bodyPr>
          <a:lstStyle/>
          <a:p>
            <a:r>
              <a:rPr lang="en-GB" sz="2000" dirty="0" smtClean="0">
                <a:sym typeface="Symbol"/>
              </a:rPr>
              <a:t>ASTRA (without dipoles-replaced with quads) and GPT (with dipoles) compared for space charge effects in the injection line</a:t>
            </a:r>
            <a:r>
              <a:rPr lang="en-GB" sz="2000" baseline="30000" dirty="0" smtClean="0">
                <a:sym typeface="Symbol"/>
              </a:rPr>
              <a:t>1</a:t>
            </a:r>
            <a:r>
              <a:rPr lang="en-GB" sz="2000" dirty="0" smtClean="0">
                <a:sym typeface="Symbol"/>
              </a:rPr>
              <a:t>.</a:t>
            </a:r>
          </a:p>
          <a:p>
            <a:r>
              <a:rPr lang="en-GB" sz="2000" dirty="0" smtClean="0">
                <a:sym typeface="Symbol"/>
              </a:rPr>
              <a:t>‘Start-to-end’ simulation used ELEGANT to track ASTRA results from booster exit through FEL to final beam dump</a:t>
            </a:r>
            <a:r>
              <a:rPr lang="en-GB" sz="2000" baseline="30000" dirty="0" smtClean="0">
                <a:sym typeface="Symbol"/>
              </a:rPr>
              <a:t>2</a:t>
            </a:r>
            <a:r>
              <a:rPr lang="en-GB" sz="2000" dirty="0" smtClean="0">
                <a:sym typeface="Symbol"/>
              </a:rPr>
              <a:t> </a:t>
            </a:r>
          </a:p>
          <a:p>
            <a:r>
              <a:rPr lang="en-GB" sz="2000" b="1" dirty="0" smtClean="0">
                <a:solidFill>
                  <a:srgbClr val="0000FF"/>
                </a:solidFill>
              </a:rPr>
              <a:t>Current modelling for comparison to real machine</a:t>
            </a:r>
            <a:r>
              <a:rPr lang="en-GB" sz="2000" b="1" baseline="30000" dirty="0" smtClean="0">
                <a:solidFill>
                  <a:srgbClr val="0000FF"/>
                </a:solidFill>
                <a:sym typeface="Symbol"/>
              </a:rPr>
              <a:t>3,4,5</a:t>
            </a:r>
          </a:p>
          <a:p>
            <a:pPr lvl="1"/>
            <a:r>
              <a:rPr lang="en-GB" sz="1800" dirty="0" smtClean="0">
                <a:solidFill>
                  <a:srgbClr val="0000FF"/>
                </a:solidFill>
              </a:rPr>
              <a:t>20-80 </a:t>
            </a:r>
            <a:r>
              <a:rPr lang="en-GB" sz="1800" dirty="0" err="1" smtClean="0">
                <a:solidFill>
                  <a:srgbClr val="0000FF"/>
                </a:solidFill>
              </a:rPr>
              <a:t>pC</a:t>
            </a:r>
            <a:r>
              <a:rPr lang="en-GB" sz="1800" dirty="0" smtClean="0">
                <a:solidFill>
                  <a:srgbClr val="0000FF"/>
                </a:solidFill>
              </a:rPr>
              <a:t>, 230 </a:t>
            </a:r>
            <a:r>
              <a:rPr lang="en-GB" sz="1800" dirty="0" err="1" smtClean="0">
                <a:solidFill>
                  <a:srgbClr val="0000FF"/>
                </a:solidFill>
              </a:rPr>
              <a:t>keV</a:t>
            </a:r>
            <a:r>
              <a:rPr lang="en-GB" sz="1800" dirty="0" smtClean="0">
                <a:solidFill>
                  <a:srgbClr val="0000FF"/>
                </a:solidFill>
              </a:rPr>
              <a:t> gun, 6.5 </a:t>
            </a:r>
            <a:r>
              <a:rPr lang="en-GB" sz="1800" dirty="0" err="1" smtClean="0">
                <a:solidFill>
                  <a:srgbClr val="0000FF"/>
                </a:solidFill>
              </a:rPr>
              <a:t>MeV</a:t>
            </a:r>
            <a:r>
              <a:rPr lang="en-GB" sz="1800" dirty="0" smtClean="0">
                <a:solidFill>
                  <a:srgbClr val="0000FF"/>
                </a:solidFill>
              </a:rPr>
              <a:t> injector, 27.5 </a:t>
            </a:r>
            <a:r>
              <a:rPr lang="en-GB" sz="1800" dirty="0" err="1" smtClean="0">
                <a:solidFill>
                  <a:srgbClr val="0000FF"/>
                </a:solidFill>
              </a:rPr>
              <a:t>MeV</a:t>
            </a:r>
            <a:r>
              <a:rPr lang="en-GB" sz="1800" dirty="0" smtClean="0">
                <a:solidFill>
                  <a:srgbClr val="0000FF"/>
                </a:solidFill>
              </a:rPr>
              <a:t> </a:t>
            </a:r>
            <a:r>
              <a:rPr lang="en-GB" sz="1800" dirty="0" err="1" smtClean="0">
                <a:solidFill>
                  <a:srgbClr val="0000FF"/>
                </a:solidFill>
              </a:rPr>
              <a:t>Linac</a:t>
            </a:r>
            <a:endParaRPr lang="en-GB" sz="1800" dirty="0" smtClean="0">
              <a:solidFill>
                <a:srgbClr val="0000FF"/>
              </a:solidFill>
            </a:endParaRPr>
          </a:p>
        </p:txBody>
      </p:sp>
      <p:sp>
        <p:nvSpPr>
          <p:cNvPr id="6" name="TextBox 5"/>
          <p:cNvSpPr txBox="1"/>
          <p:nvPr/>
        </p:nvSpPr>
        <p:spPr>
          <a:xfrm>
            <a:off x="0" y="5700509"/>
            <a:ext cx="8281851" cy="1169551"/>
          </a:xfrm>
          <a:prstGeom prst="rect">
            <a:avLst/>
          </a:prstGeom>
          <a:noFill/>
        </p:spPr>
        <p:txBody>
          <a:bodyPr wrap="square" rtlCol="0">
            <a:spAutoFit/>
          </a:bodyPr>
          <a:lstStyle/>
          <a:p>
            <a:r>
              <a:rPr lang="en-GB" sz="1400" dirty="0" smtClean="0"/>
              <a:t>1. B. Muratori et al, “Space charge effects for the ERL prototype injector line at </a:t>
            </a:r>
            <a:r>
              <a:rPr lang="en-GB" sz="1400" dirty="0" err="1" smtClean="0"/>
              <a:t>Daresbury</a:t>
            </a:r>
            <a:r>
              <a:rPr lang="en-GB" sz="1400" dirty="0" smtClean="0"/>
              <a:t>”, EPAC2005</a:t>
            </a:r>
          </a:p>
          <a:p>
            <a:pPr marL="342900" indent="-342900"/>
            <a:r>
              <a:rPr lang="en-GB" sz="1400" dirty="0" smtClean="0"/>
              <a:t>2. C. </a:t>
            </a:r>
            <a:r>
              <a:rPr lang="en-GB" sz="1400" dirty="0" err="1" smtClean="0"/>
              <a:t>Gerth</a:t>
            </a:r>
            <a:r>
              <a:rPr lang="en-GB" sz="1400" dirty="0" smtClean="0"/>
              <a:t> et al, “Start-to-end Simulations of the Energy Recovery </a:t>
            </a:r>
            <a:r>
              <a:rPr lang="en-GB" sz="1400" dirty="0" err="1" smtClean="0"/>
              <a:t>Linac</a:t>
            </a:r>
            <a:r>
              <a:rPr lang="en-GB" sz="1400" dirty="0" smtClean="0"/>
              <a:t> Prototype FEL”, FEL ’04</a:t>
            </a:r>
          </a:p>
          <a:p>
            <a:pPr marL="342900" indent="-342900"/>
            <a:r>
              <a:rPr lang="en-GB" sz="1400" dirty="0" smtClean="0">
                <a:solidFill>
                  <a:srgbClr val="0000FF"/>
                </a:solidFill>
              </a:rPr>
              <a:t>3. F. Jackson et al, ”Beam dynamics at the ALICE accelerator R&amp;D facility”</a:t>
            </a:r>
            <a:r>
              <a:rPr lang="en-GB" sz="1400" cap="all" dirty="0" smtClean="0">
                <a:solidFill>
                  <a:srgbClr val="0000FF"/>
                </a:solidFill>
              </a:rPr>
              <a:t>, IPAC11</a:t>
            </a:r>
            <a:endParaRPr lang="en-GB" sz="1400" dirty="0" smtClean="0">
              <a:solidFill>
                <a:srgbClr val="0000FF"/>
              </a:solidFill>
            </a:endParaRPr>
          </a:p>
          <a:p>
            <a:pPr marL="342900" indent="-342900"/>
            <a:r>
              <a:rPr lang="en-GB" sz="1400" dirty="0" smtClean="0">
                <a:solidFill>
                  <a:srgbClr val="0000FF"/>
                </a:solidFill>
              </a:rPr>
              <a:t>4 J. McKenzie et al,</a:t>
            </a:r>
            <a:r>
              <a:rPr lang="en-GB" sz="1400" dirty="0" smtClean="0">
                <a:solidFill>
                  <a:srgbClr val="0000FF"/>
                </a:solidFill>
                <a:cs typeface="Arial" charset="0"/>
              </a:rPr>
              <a:t> “Longitudinal Dynamics in the ALICE Injection Line”,</a:t>
            </a:r>
            <a:r>
              <a:rPr lang="en-GB" sz="1400" dirty="0" smtClean="0">
                <a:solidFill>
                  <a:srgbClr val="0000FF"/>
                </a:solidFill>
              </a:rPr>
              <a:t> ERL11</a:t>
            </a:r>
          </a:p>
          <a:p>
            <a:pPr marL="342900" indent="-342900"/>
            <a:r>
              <a:rPr lang="en-GB" sz="1400" dirty="0" smtClean="0">
                <a:solidFill>
                  <a:srgbClr val="0000FF"/>
                </a:solidFill>
              </a:rPr>
              <a:t>5 Y. Saveliev et al,</a:t>
            </a:r>
            <a:r>
              <a:rPr lang="en-GB" sz="1400" b="1" dirty="0" smtClean="0">
                <a:solidFill>
                  <a:srgbClr val="0000FF"/>
                </a:solidFill>
              </a:rPr>
              <a:t> “</a:t>
            </a:r>
            <a:r>
              <a:rPr lang="en-GB" sz="1400" dirty="0" smtClean="0">
                <a:solidFill>
                  <a:srgbClr val="0000FF"/>
                </a:solidFill>
              </a:rPr>
              <a:t>Investigation of beam dynamics with not-ideal electron beam on ALICE ERL”, ERL11</a:t>
            </a:r>
          </a:p>
        </p:txBody>
      </p:sp>
      <p:pic>
        <p:nvPicPr>
          <p:cNvPr id="9" name="Picture 6"/>
          <p:cNvPicPr>
            <a:picLocks noChangeAspect="1" noChangeArrowheads="1"/>
          </p:cNvPicPr>
          <p:nvPr/>
        </p:nvPicPr>
        <p:blipFill>
          <a:blip r:embed="rId3" cstate="print"/>
          <a:srcRect/>
          <a:stretch>
            <a:fillRect/>
          </a:stretch>
        </p:blipFill>
        <p:spPr bwMode="auto">
          <a:xfrm>
            <a:off x="4876800" y="1157456"/>
            <a:ext cx="4267200" cy="1840345"/>
          </a:xfrm>
          <a:prstGeom prst="rect">
            <a:avLst/>
          </a:prstGeom>
          <a:noFill/>
          <a:ln w="9525">
            <a:noFill/>
            <a:miter lim="800000"/>
            <a:headEnd/>
            <a:tailEnd/>
          </a:ln>
        </p:spPr>
      </p:pic>
      <p:sp>
        <p:nvSpPr>
          <p:cNvPr id="13" name="TextBox 12"/>
          <p:cNvSpPr txBox="1"/>
          <p:nvPr/>
        </p:nvSpPr>
        <p:spPr>
          <a:xfrm>
            <a:off x="5408022" y="1051266"/>
            <a:ext cx="3276600" cy="307777"/>
          </a:xfrm>
          <a:prstGeom prst="rect">
            <a:avLst/>
          </a:prstGeom>
          <a:solidFill>
            <a:schemeClr val="tx2">
              <a:lumMod val="20000"/>
              <a:lumOff val="80000"/>
            </a:schemeClr>
          </a:solidFill>
        </p:spPr>
        <p:txBody>
          <a:bodyPr wrap="square" rtlCol="0">
            <a:spAutoFit/>
          </a:bodyPr>
          <a:lstStyle/>
          <a:p>
            <a:r>
              <a:rPr lang="en-GB" sz="1400" dirty="0" smtClean="0"/>
              <a:t>ASTRA-ELEGANT start-to-end simulations</a:t>
            </a:r>
            <a:endParaRPr lang="en-GB" sz="1400" dirty="0"/>
          </a:p>
        </p:txBody>
      </p:sp>
      <p:pic>
        <p:nvPicPr>
          <p:cNvPr id="78850" name="Picture 2" descr="bd1"/>
          <p:cNvPicPr>
            <a:picLocks noChangeAspect="1" noChangeArrowheads="1"/>
          </p:cNvPicPr>
          <p:nvPr/>
        </p:nvPicPr>
        <p:blipFill>
          <a:blip r:embed="rId4" cstate="print"/>
          <a:srcRect/>
          <a:stretch>
            <a:fillRect/>
          </a:stretch>
        </p:blipFill>
        <p:spPr bwMode="auto">
          <a:xfrm>
            <a:off x="5295331" y="3132791"/>
            <a:ext cx="3227613" cy="2428493"/>
          </a:xfrm>
          <a:prstGeom prst="rect">
            <a:avLst/>
          </a:prstGeom>
          <a:noFill/>
          <a:ln w="9525">
            <a:noFill/>
            <a:miter lim="800000"/>
            <a:headEnd/>
            <a:tailEnd/>
          </a:ln>
        </p:spPr>
      </p:pic>
      <p:sp>
        <p:nvSpPr>
          <p:cNvPr id="14" name="TextBox 13"/>
          <p:cNvSpPr txBox="1"/>
          <p:nvPr/>
        </p:nvSpPr>
        <p:spPr>
          <a:xfrm>
            <a:off x="5683254" y="2964259"/>
            <a:ext cx="2519054" cy="307777"/>
          </a:xfrm>
          <a:prstGeom prst="rect">
            <a:avLst/>
          </a:prstGeom>
          <a:solidFill>
            <a:schemeClr val="tx2">
              <a:lumMod val="20000"/>
              <a:lumOff val="80000"/>
            </a:schemeClr>
          </a:solidFill>
        </p:spPr>
        <p:txBody>
          <a:bodyPr wrap="square" rtlCol="0">
            <a:spAutoFit/>
          </a:bodyPr>
          <a:lstStyle/>
          <a:p>
            <a:r>
              <a:rPr lang="en-GB" sz="1400" dirty="0" smtClean="0"/>
              <a:t>Energy spread and bunch length</a:t>
            </a:r>
            <a:endParaRPr lang="en-GB" sz="1400" dirty="0"/>
          </a:p>
        </p:txBody>
      </p:sp>
      <p:sp>
        <p:nvSpPr>
          <p:cNvPr id="10" name="Slide Number Placeholder 9"/>
          <p:cNvSpPr>
            <a:spLocks noGrp="1"/>
          </p:cNvSpPr>
          <p:nvPr>
            <p:ph type="sldNum" sz="quarter" idx="12"/>
          </p:nvPr>
        </p:nvSpPr>
        <p:spPr/>
        <p:txBody>
          <a:bodyPr/>
          <a:lstStyle/>
          <a:p>
            <a:fld id="{E18E51F0-892D-485E-8567-13F21079EC8B}"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4203510" y="1026233"/>
            <a:ext cx="4704038" cy="2249230"/>
            <a:chOff x="210322" y="1519292"/>
            <a:chExt cx="4402019" cy="2932775"/>
          </a:xfrm>
        </p:grpSpPr>
        <p:pic>
          <p:nvPicPr>
            <p:cNvPr id="5" name="Picture 2" descr="E:\Alice_Astra\IOP\three.001.png"/>
            <p:cNvPicPr>
              <a:picLocks noChangeAspect="1" noChangeArrowheads="1"/>
            </p:cNvPicPr>
            <p:nvPr/>
          </p:nvPicPr>
          <p:blipFill>
            <a:blip r:embed="rId2" cstate="print"/>
            <a:srcRect t="37144" r="49394" b="31383"/>
            <a:stretch>
              <a:fillRect/>
            </a:stretch>
          </p:blipFill>
          <p:spPr bwMode="auto">
            <a:xfrm>
              <a:off x="210322" y="2119701"/>
              <a:ext cx="4402019" cy="2332366"/>
            </a:xfrm>
            <a:prstGeom prst="rect">
              <a:avLst/>
            </a:prstGeom>
            <a:noFill/>
          </p:spPr>
        </p:pic>
        <p:pic>
          <p:nvPicPr>
            <p:cNvPr id="6" name="Picture 239" descr="chris-FINAL-ARTWORK-no-labels"/>
            <p:cNvPicPr>
              <a:picLocks noChangeAspect="1" noChangeArrowheads="1"/>
            </p:cNvPicPr>
            <p:nvPr/>
          </p:nvPicPr>
          <p:blipFill>
            <a:blip r:embed="rId3" cstate="print"/>
            <a:srcRect/>
            <a:stretch>
              <a:fillRect/>
            </a:stretch>
          </p:blipFill>
          <p:spPr bwMode="auto">
            <a:xfrm>
              <a:off x="466384" y="1519292"/>
              <a:ext cx="3606723" cy="596984"/>
            </a:xfrm>
            <a:prstGeom prst="rect">
              <a:avLst/>
            </a:prstGeom>
            <a:noFill/>
            <a:ln w="9525">
              <a:noFill/>
              <a:miter lim="800000"/>
              <a:headEnd/>
              <a:tailEnd/>
            </a:ln>
          </p:spPr>
        </p:pic>
      </p:grpSp>
      <p:sp>
        <p:nvSpPr>
          <p:cNvPr id="11" name="Title 1"/>
          <p:cNvSpPr txBox="1">
            <a:spLocks/>
          </p:cNvSpPr>
          <p:nvPr/>
        </p:nvSpPr>
        <p:spPr bwMode="auto">
          <a:xfrm>
            <a:off x="4298761" y="566830"/>
            <a:ext cx="4076699"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effectLst/>
                <a:uLnTx/>
                <a:uFillTx/>
                <a:latin typeface="+mj-lt"/>
                <a:ea typeface="+mj-ea"/>
                <a:cs typeface="Arial" pitchFamily="34" charset="0"/>
              </a:rPr>
              <a:t>Bunch length</a:t>
            </a:r>
            <a:endParaRPr kumimoji="0" lang="en-GB" sz="2800" b="1" i="0" u="none" strike="noStrike" kern="0" cap="none" spc="0" normalizeH="0" baseline="0" noProof="0" dirty="0">
              <a:ln>
                <a:noFill/>
              </a:ln>
              <a:effectLst/>
              <a:uLnTx/>
              <a:uFillTx/>
              <a:latin typeface="+mj-lt"/>
              <a:ea typeface="+mj-ea"/>
              <a:cs typeface="Arial" pitchFamily="34" charset="0"/>
            </a:endParaRPr>
          </a:p>
        </p:txBody>
      </p:sp>
      <p:sp>
        <p:nvSpPr>
          <p:cNvPr id="8" name="TextBox 7"/>
          <p:cNvSpPr txBox="1"/>
          <p:nvPr/>
        </p:nvSpPr>
        <p:spPr>
          <a:xfrm>
            <a:off x="4232790" y="3372483"/>
            <a:ext cx="2244438" cy="1754326"/>
          </a:xfrm>
          <a:prstGeom prst="rect">
            <a:avLst/>
          </a:prstGeom>
          <a:noFill/>
        </p:spPr>
        <p:txBody>
          <a:bodyPr wrap="square" rtlCol="0">
            <a:spAutoFit/>
          </a:bodyPr>
          <a:lstStyle/>
          <a:p>
            <a:r>
              <a:rPr lang="en-GB" sz="1800" dirty="0" smtClean="0"/>
              <a:t>~28 </a:t>
            </a:r>
            <a:r>
              <a:rPr lang="en-GB" sz="1800" dirty="0" err="1" smtClean="0"/>
              <a:t>ps</a:t>
            </a:r>
            <a:r>
              <a:rPr lang="en-GB" sz="1800" dirty="0" smtClean="0"/>
              <a:t> laser pulse formed by stacking 7ps Gaussian pulses</a:t>
            </a:r>
          </a:p>
          <a:p>
            <a:endParaRPr lang="en-GB" sz="1800" dirty="0" smtClean="0"/>
          </a:p>
          <a:p>
            <a:r>
              <a:rPr lang="en-GB" sz="1800" dirty="0" smtClean="0"/>
              <a:t>Doesn’t provide ideal flat-top</a:t>
            </a:r>
            <a:endParaRPr lang="en-GB" sz="1800" dirty="0"/>
          </a:p>
        </p:txBody>
      </p:sp>
      <p:pic>
        <p:nvPicPr>
          <p:cNvPr id="12" name="Picture 1"/>
          <p:cNvPicPr>
            <a:picLocks noChangeAspect="1" noChangeArrowheads="1"/>
          </p:cNvPicPr>
          <p:nvPr/>
        </p:nvPicPr>
        <p:blipFill>
          <a:blip r:embed="rId4" cstate="print"/>
          <a:srcRect/>
          <a:stretch>
            <a:fillRect/>
          </a:stretch>
        </p:blipFill>
        <p:spPr bwMode="auto">
          <a:xfrm>
            <a:off x="6528138" y="3982674"/>
            <a:ext cx="2424793" cy="1282535"/>
          </a:xfrm>
          <a:prstGeom prst="rect">
            <a:avLst/>
          </a:prstGeom>
          <a:noFill/>
          <a:ln w="9525">
            <a:noFill/>
            <a:miter lim="800000"/>
            <a:headEnd/>
            <a:tailEnd/>
          </a:ln>
        </p:spPr>
      </p:pic>
      <p:sp>
        <p:nvSpPr>
          <p:cNvPr id="13" name="TextBox 12"/>
          <p:cNvSpPr txBox="1"/>
          <p:nvPr/>
        </p:nvSpPr>
        <p:spPr>
          <a:xfrm>
            <a:off x="6414448" y="3704537"/>
            <a:ext cx="3002507" cy="338554"/>
          </a:xfrm>
          <a:prstGeom prst="rect">
            <a:avLst/>
          </a:prstGeom>
          <a:noFill/>
        </p:spPr>
        <p:txBody>
          <a:bodyPr wrap="square" rtlCol="0">
            <a:spAutoFit/>
          </a:bodyPr>
          <a:lstStyle/>
          <a:p>
            <a:r>
              <a:rPr lang="en-GB" sz="1600" dirty="0" smtClean="0"/>
              <a:t>Laser temporal profile in 2008</a:t>
            </a:r>
            <a:endParaRPr lang="en-GB" sz="1600" dirty="0"/>
          </a:p>
        </p:txBody>
      </p:sp>
      <p:grpSp>
        <p:nvGrpSpPr>
          <p:cNvPr id="14" name="Group 9"/>
          <p:cNvGrpSpPr/>
          <p:nvPr/>
        </p:nvGrpSpPr>
        <p:grpSpPr>
          <a:xfrm>
            <a:off x="218364" y="955343"/>
            <a:ext cx="4107976" cy="2292824"/>
            <a:chOff x="4491318" y="1598560"/>
            <a:chExt cx="4435096" cy="3146697"/>
          </a:xfrm>
        </p:grpSpPr>
        <p:pic>
          <p:nvPicPr>
            <p:cNvPr id="15" name="Picture 239" descr="chris-FINAL-ARTWORK-no-labels"/>
            <p:cNvPicPr>
              <a:picLocks noChangeAspect="1" noChangeArrowheads="1"/>
            </p:cNvPicPr>
            <p:nvPr/>
          </p:nvPicPr>
          <p:blipFill>
            <a:blip r:embed="rId3" cstate="print"/>
            <a:srcRect/>
            <a:stretch>
              <a:fillRect/>
            </a:stretch>
          </p:blipFill>
          <p:spPr bwMode="auto">
            <a:xfrm>
              <a:off x="4707872" y="1598560"/>
              <a:ext cx="3699346" cy="612315"/>
            </a:xfrm>
            <a:prstGeom prst="rect">
              <a:avLst/>
            </a:prstGeom>
            <a:noFill/>
            <a:ln w="9525">
              <a:noFill/>
              <a:miter lim="800000"/>
              <a:headEnd/>
              <a:tailEnd/>
            </a:ln>
          </p:spPr>
        </p:pic>
        <p:pic>
          <p:nvPicPr>
            <p:cNvPr id="16" name="Picture 2" descr="E:\Alice_Astra\IOP\three.001.png"/>
            <p:cNvPicPr>
              <a:picLocks noChangeAspect="1" noChangeArrowheads="1"/>
            </p:cNvPicPr>
            <p:nvPr/>
          </p:nvPicPr>
          <p:blipFill>
            <a:blip r:embed="rId2" cstate="print"/>
            <a:srcRect l="50290" t="68381"/>
            <a:stretch>
              <a:fillRect/>
            </a:stretch>
          </p:blipFill>
          <p:spPr bwMode="auto">
            <a:xfrm>
              <a:off x="4491318" y="2218787"/>
              <a:ext cx="4435096" cy="2526470"/>
            </a:xfrm>
            <a:prstGeom prst="rect">
              <a:avLst/>
            </a:prstGeom>
            <a:noFill/>
          </p:spPr>
        </p:pic>
      </p:grpSp>
      <p:sp>
        <p:nvSpPr>
          <p:cNvPr id="17" name="Title 1"/>
          <p:cNvSpPr txBox="1">
            <a:spLocks/>
          </p:cNvSpPr>
          <p:nvPr/>
        </p:nvSpPr>
        <p:spPr bwMode="auto">
          <a:xfrm>
            <a:off x="665972" y="556854"/>
            <a:ext cx="4076699"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effectLst/>
                <a:uLnTx/>
                <a:uFillTx/>
                <a:latin typeface="+mj-lt"/>
                <a:ea typeface="+mj-ea"/>
                <a:cs typeface="Arial" pitchFamily="34" charset="0"/>
              </a:rPr>
              <a:t>Energy spread</a:t>
            </a:r>
            <a:endParaRPr kumimoji="0" lang="en-GB" sz="2800" b="1" i="0" u="none" strike="noStrike" kern="0" cap="none" spc="0" normalizeH="0" baseline="0" noProof="0" dirty="0">
              <a:ln>
                <a:noFill/>
              </a:ln>
              <a:effectLst/>
              <a:uLnTx/>
              <a:uFillTx/>
              <a:latin typeface="+mj-lt"/>
              <a:ea typeface="+mj-ea"/>
              <a:cs typeface="Arial" pitchFamily="34" charset="0"/>
            </a:endParaRPr>
          </a:p>
        </p:txBody>
      </p:sp>
      <p:pic>
        <p:nvPicPr>
          <p:cNvPr id="18" name="Picture 1" descr="C:\Users\ggj78846\Documents\My Talks &amp; Papers\ERL 2011\BC2rotate.png"/>
          <p:cNvPicPr>
            <a:picLocks noChangeAspect="1" noChangeArrowheads="1"/>
          </p:cNvPicPr>
          <p:nvPr/>
        </p:nvPicPr>
        <p:blipFill>
          <a:blip r:embed="rId5" cstate="print"/>
          <a:srcRect/>
          <a:stretch>
            <a:fillRect/>
          </a:stretch>
        </p:blipFill>
        <p:spPr bwMode="auto">
          <a:xfrm>
            <a:off x="308260" y="3640980"/>
            <a:ext cx="3378636" cy="2150681"/>
          </a:xfrm>
          <a:prstGeom prst="rect">
            <a:avLst/>
          </a:prstGeom>
          <a:noFill/>
        </p:spPr>
      </p:pic>
      <p:sp>
        <p:nvSpPr>
          <p:cNvPr id="19" name="TextBox 18"/>
          <p:cNvSpPr txBox="1"/>
          <p:nvPr/>
        </p:nvSpPr>
        <p:spPr>
          <a:xfrm>
            <a:off x="1241318" y="4679719"/>
            <a:ext cx="2397797" cy="646331"/>
          </a:xfrm>
          <a:prstGeom prst="rect">
            <a:avLst/>
          </a:prstGeom>
          <a:noFill/>
        </p:spPr>
        <p:txBody>
          <a:bodyPr wrap="square" rtlCol="0">
            <a:spAutoFit/>
          </a:bodyPr>
          <a:lstStyle/>
          <a:p>
            <a:pPr algn="r"/>
            <a:r>
              <a:rPr lang="en-GB" sz="1800" dirty="0" smtClean="0">
                <a:solidFill>
                  <a:srgbClr val="FF0000"/>
                </a:solidFill>
              </a:rPr>
              <a:t>Red = after BC1</a:t>
            </a:r>
          </a:p>
          <a:p>
            <a:pPr algn="r"/>
            <a:r>
              <a:rPr lang="en-GB" sz="1800" dirty="0" smtClean="0">
                <a:solidFill>
                  <a:srgbClr val="0000FF"/>
                </a:solidFill>
              </a:rPr>
              <a:t>Blue = after BC2</a:t>
            </a:r>
            <a:endParaRPr lang="en-GB" dirty="0">
              <a:solidFill>
                <a:srgbClr val="0000FF"/>
              </a:solidFill>
            </a:endParaRPr>
          </a:p>
        </p:txBody>
      </p:sp>
      <p:sp>
        <p:nvSpPr>
          <p:cNvPr id="20" name="TextBox 19"/>
          <p:cNvSpPr txBox="1"/>
          <p:nvPr/>
        </p:nvSpPr>
        <p:spPr>
          <a:xfrm>
            <a:off x="472150" y="5823823"/>
            <a:ext cx="8115402" cy="646331"/>
          </a:xfrm>
          <a:prstGeom prst="rect">
            <a:avLst/>
          </a:prstGeom>
          <a:noFill/>
        </p:spPr>
        <p:txBody>
          <a:bodyPr wrap="square" rtlCol="0">
            <a:spAutoFit/>
          </a:bodyPr>
          <a:lstStyle/>
          <a:p>
            <a:r>
              <a:rPr lang="en-GB" dirty="0" smtClean="0"/>
              <a:t>BC2 phase used to compensate energy spread from first cavity by rotating the chirp in longitudinal phase space. </a:t>
            </a:r>
          </a:p>
        </p:txBody>
      </p:sp>
      <p:sp>
        <p:nvSpPr>
          <p:cNvPr id="21" name="Slide Number Placeholder 20"/>
          <p:cNvSpPr>
            <a:spLocks noGrp="1"/>
          </p:cNvSpPr>
          <p:nvPr>
            <p:ph type="sldNum" sz="quarter" idx="12"/>
          </p:nvPr>
        </p:nvSpPr>
        <p:spPr/>
        <p:txBody>
          <a:bodyPr/>
          <a:lstStyle/>
          <a:p>
            <a:fld id="{E18E51F0-892D-485E-8567-13F21079EC8B}" type="slidenum">
              <a:rPr lang="en-GB" smtClean="0"/>
              <a:pPr/>
              <a:t>9</a:t>
            </a:fld>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10893</TotalTime>
  <Words>2287</Words>
  <Application>Microsoft Office PowerPoint</Application>
  <PresentationFormat>On-screen Show (4:3)</PresentationFormat>
  <Paragraphs>335</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ALICE Beam Simulations </vt:lpstr>
      <vt:lpstr>Slide 2</vt:lpstr>
      <vt:lpstr>Slide 3</vt:lpstr>
      <vt:lpstr>Slide 4</vt:lpstr>
      <vt:lpstr>Slide 5</vt:lpstr>
      <vt:lpstr>Slide 6</vt:lpstr>
      <vt:lpstr>ALICE Simulations - ASTRA</vt:lpstr>
      <vt:lpstr>ALICE Simulations - ASTRA</vt:lpstr>
      <vt:lpstr>Slide 9</vt:lpstr>
      <vt:lpstr>Slide 10</vt:lpstr>
      <vt:lpstr>Slide 11</vt:lpstr>
      <vt:lpstr>Slide 12</vt:lpstr>
      <vt:lpstr>Slide 13</vt:lpstr>
      <vt:lpstr>Beam optics: Arc1-to-Arc2</vt:lpstr>
      <vt:lpstr>Offset injection into booster</vt:lpstr>
      <vt:lpstr>Offset injection into booster</vt:lpstr>
      <vt:lpstr>Laser image as input distribution</vt:lpstr>
      <vt:lpstr>Elliptical vs round laser spots</vt:lpstr>
      <vt:lpstr>However, in 2011, beam is circular</vt:lpstr>
      <vt:lpstr>Elliptical beam</vt:lpstr>
      <vt:lpstr>Stray field measurements</vt:lpstr>
      <vt:lpstr>Stray Field Simulations </vt:lpstr>
      <vt:lpstr>Elliptical beam 2</vt:lpstr>
      <vt:lpstr>Comparison of emittance measurements</vt:lpstr>
      <vt:lpstr>ALICE Simulations - ASTRA</vt:lpstr>
      <vt:lpstr>ALICE Simulations - ASTRA</vt:lpstr>
      <vt:lpstr>ALICE Simulations - ASTRA</vt:lpstr>
      <vt:lpstr>Slide 28</vt:lpstr>
      <vt:lpstr>Slide 29</vt:lpstr>
      <vt:lpstr>Slide 30</vt:lpstr>
      <vt:lpstr>Slide 31</vt:lpstr>
      <vt:lpstr>Conclusions</vt:lpstr>
      <vt:lpstr>Slide 33</vt:lpstr>
    </vt:vector>
  </TitlesOfParts>
  <Company>STFC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user</cp:lastModifiedBy>
  <cp:revision>93</cp:revision>
  <dcterms:created xsi:type="dcterms:W3CDTF">2012-02-27T11:26:32Z</dcterms:created>
  <dcterms:modified xsi:type="dcterms:W3CDTF">2012-03-08T15:12:33Z</dcterms:modified>
</cp:coreProperties>
</file>